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7"/>
  </p:notesMasterIdLst>
  <p:handoutMasterIdLst>
    <p:handoutMasterId r:id="rId48"/>
  </p:handoutMasterIdLst>
  <p:sldIdLst>
    <p:sldId id="277" r:id="rId5"/>
    <p:sldId id="270" r:id="rId6"/>
    <p:sldId id="293" r:id="rId7"/>
    <p:sldId id="294" r:id="rId8"/>
    <p:sldId id="292" r:id="rId9"/>
    <p:sldId id="264" r:id="rId10"/>
    <p:sldId id="302" r:id="rId11"/>
    <p:sldId id="300" r:id="rId12"/>
    <p:sldId id="342" r:id="rId13"/>
    <p:sldId id="343" r:id="rId14"/>
    <p:sldId id="331" r:id="rId15"/>
    <p:sldId id="274" r:id="rId16"/>
    <p:sldId id="332" r:id="rId17"/>
    <p:sldId id="333" r:id="rId18"/>
    <p:sldId id="334" r:id="rId19"/>
    <p:sldId id="285" r:id="rId20"/>
    <p:sldId id="335" r:id="rId21"/>
    <p:sldId id="336" r:id="rId22"/>
    <p:sldId id="338" r:id="rId23"/>
    <p:sldId id="286" r:id="rId24"/>
    <p:sldId id="337" r:id="rId25"/>
    <p:sldId id="309" r:id="rId26"/>
    <p:sldId id="312" r:id="rId27"/>
    <p:sldId id="313" r:id="rId28"/>
    <p:sldId id="314" r:id="rId29"/>
    <p:sldId id="315" r:id="rId30"/>
    <p:sldId id="316" r:id="rId31"/>
    <p:sldId id="317" r:id="rId32"/>
    <p:sldId id="318" r:id="rId33"/>
    <p:sldId id="299" r:id="rId34"/>
    <p:sldId id="326" r:id="rId35"/>
    <p:sldId id="327" r:id="rId36"/>
    <p:sldId id="290" r:id="rId37"/>
    <p:sldId id="287" r:id="rId38"/>
    <p:sldId id="328" r:id="rId39"/>
    <p:sldId id="291" r:id="rId40"/>
    <p:sldId id="288" r:id="rId41"/>
    <p:sldId id="289" r:id="rId42"/>
    <p:sldId id="339" r:id="rId43"/>
    <p:sldId id="295" r:id="rId44"/>
    <p:sldId id="330" r:id="rId45"/>
    <p:sldId id="34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19EE0B-A1B6-46CA-8538-2D8A40BED3E0}" v="190" dt="2023-09-03T16:32:45.7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938" autoAdjust="0"/>
    <p:restoredTop sz="73072" autoAdjust="0"/>
  </p:normalViewPr>
  <p:slideViewPr>
    <p:cSldViewPr>
      <p:cViewPr varScale="1">
        <p:scale>
          <a:sx n="66" d="100"/>
          <a:sy n="66" d="100"/>
        </p:scale>
        <p:origin x="634" y="27"/>
      </p:cViewPr>
      <p:guideLst>
        <p:guide orient="horz" pos="2160"/>
        <p:guide pos="3840"/>
      </p:guideLst>
    </p:cSldViewPr>
  </p:slideViewPr>
  <p:notesTextViewPr>
    <p:cViewPr>
      <p:scale>
        <a:sx n="1" d="1"/>
        <a:sy n="1" d="1"/>
      </p:scale>
      <p:origin x="0" y="0"/>
    </p:cViewPr>
  </p:notesTextViewPr>
  <p:notesViewPr>
    <p:cSldViewPr>
      <p:cViewPr varScale="1">
        <p:scale>
          <a:sx n="69" d="100"/>
          <a:sy n="69" d="100"/>
        </p:scale>
        <p:origin x="2568" y="3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thnaweera R.P.W.G it20237554" userId="S::it20237554@my.sliit.lk::381cd0d3-0dc1-4757-aca3-5b42279c8620" providerId="AD" clId="Web-{7919EE0B-A1B6-46CA-8538-2D8A40BED3E0}"/>
    <pc:docChg chg="addSld delSld modSld sldOrd">
      <pc:chgData name="Rathnaweera R.P.W.G it20237554" userId="S::it20237554@my.sliit.lk::381cd0d3-0dc1-4757-aca3-5b42279c8620" providerId="AD" clId="Web-{7919EE0B-A1B6-46CA-8538-2D8A40BED3E0}" dt="2023-09-03T16:32:44.615" v="116" actId="20577"/>
      <pc:docMkLst>
        <pc:docMk/>
      </pc:docMkLst>
      <pc:sldChg chg="del">
        <pc:chgData name="Rathnaweera R.P.W.G it20237554" userId="S::it20237554@my.sliit.lk::381cd0d3-0dc1-4757-aca3-5b42279c8620" providerId="AD" clId="Web-{7919EE0B-A1B6-46CA-8538-2D8A40BED3E0}" dt="2023-09-03T16:30:23.284" v="38"/>
        <pc:sldMkLst>
          <pc:docMk/>
          <pc:sldMk cId="1368684182" sldId="310"/>
        </pc:sldMkLst>
      </pc:sldChg>
      <pc:sldChg chg="del">
        <pc:chgData name="Rathnaweera R.P.W.G it20237554" userId="S::it20237554@my.sliit.lk::381cd0d3-0dc1-4757-aca3-5b42279c8620" providerId="AD" clId="Web-{7919EE0B-A1B6-46CA-8538-2D8A40BED3E0}" dt="2023-09-03T16:30:24.440" v="39"/>
        <pc:sldMkLst>
          <pc:docMk/>
          <pc:sldMk cId="578400747" sldId="311"/>
        </pc:sldMkLst>
      </pc:sldChg>
      <pc:sldChg chg="modSp">
        <pc:chgData name="Rathnaweera R.P.W.G it20237554" userId="S::it20237554@my.sliit.lk::381cd0d3-0dc1-4757-aca3-5b42279c8620" providerId="AD" clId="Web-{7919EE0B-A1B6-46CA-8538-2D8A40BED3E0}" dt="2023-09-03T16:32:44.615" v="116" actId="20577"/>
        <pc:sldMkLst>
          <pc:docMk/>
          <pc:sldMk cId="398667842" sldId="312"/>
        </pc:sldMkLst>
        <pc:spChg chg="mod">
          <ac:chgData name="Rathnaweera R.P.W.G it20237554" userId="S::it20237554@my.sliit.lk::381cd0d3-0dc1-4757-aca3-5b42279c8620" providerId="AD" clId="Web-{7919EE0B-A1B6-46CA-8538-2D8A40BED3E0}" dt="2023-09-03T16:32:44.615" v="116" actId="20577"/>
          <ac:spMkLst>
            <pc:docMk/>
            <pc:sldMk cId="398667842" sldId="312"/>
            <ac:spMk id="2" creationId="{37E8A98A-E489-218C-91DA-270454FCE835}"/>
          </ac:spMkLst>
        </pc:spChg>
      </pc:sldChg>
      <pc:sldChg chg="addSp new del">
        <pc:chgData name="Rathnaweera R.P.W.G it20237554" userId="S::it20237554@my.sliit.lk::381cd0d3-0dc1-4757-aca3-5b42279c8620" providerId="AD" clId="Web-{7919EE0B-A1B6-46CA-8538-2D8A40BED3E0}" dt="2023-09-03T16:27:11.546" v="4"/>
        <pc:sldMkLst>
          <pc:docMk/>
          <pc:sldMk cId="3874481294" sldId="344"/>
        </pc:sldMkLst>
        <pc:spChg chg="add">
          <ac:chgData name="Rathnaweera R.P.W.G it20237554" userId="S::it20237554@my.sliit.lk::381cd0d3-0dc1-4757-aca3-5b42279c8620" providerId="AD" clId="Web-{7919EE0B-A1B6-46CA-8538-2D8A40BED3E0}" dt="2023-09-03T16:26:55.577" v="1"/>
          <ac:spMkLst>
            <pc:docMk/>
            <pc:sldMk cId="3874481294" sldId="344"/>
            <ac:spMk id="5" creationId="{6F652E47-0BA3-0353-4717-061ACA3817BD}"/>
          </ac:spMkLst>
        </pc:spChg>
      </pc:sldChg>
      <pc:sldChg chg="addSp modSp new del ord">
        <pc:chgData name="Rathnaweera R.P.W.G it20237554" userId="S::it20237554@my.sliit.lk::381cd0d3-0dc1-4757-aca3-5b42279c8620" providerId="AD" clId="Web-{7919EE0B-A1B6-46CA-8538-2D8A40BED3E0}" dt="2023-09-03T16:30:39.535" v="40"/>
        <pc:sldMkLst>
          <pc:docMk/>
          <pc:sldMk cId="1493530667" sldId="345"/>
        </pc:sldMkLst>
        <pc:spChg chg="mod">
          <ac:chgData name="Rathnaweera R.P.W.G it20237554" userId="S::it20237554@my.sliit.lk::381cd0d3-0dc1-4757-aca3-5b42279c8620" providerId="AD" clId="Web-{7919EE0B-A1B6-46CA-8538-2D8A40BED3E0}" dt="2023-09-03T16:30:03.315" v="35" actId="20577"/>
          <ac:spMkLst>
            <pc:docMk/>
            <pc:sldMk cId="1493530667" sldId="345"/>
            <ac:spMk id="2" creationId="{4B58B62C-7B50-F815-32F0-80BC5CCC2A09}"/>
          </ac:spMkLst>
        </pc:spChg>
        <pc:spChg chg="add">
          <ac:chgData name="Rathnaweera R.P.W.G it20237554" userId="S::it20237554@my.sliit.lk::381cd0d3-0dc1-4757-aca3-5b42279c8620" providerId="AD" clId="Web-{7919EE0B-A1B6-46CA-8538-2D8A40BED3E0}" dt="2023-09-03T16:27:23.296" v="7"/>
          <ac:spMkLst>
            <pc:docMk/>
            <pc:sldMk cId="1493530667" sldId="345"/>
            <ac:spMk id="5" creationId="{CD18E637-7C09-6E14-E863-43D537D42B7F}"/>
          </ac:spMkLst>
        </pc:spChg>
      </pc:sldChg>
      <pc:sldChg chg="add del replId">
        <pc:chgData name="Rathnaweera R.P.W.G it20237554" userId="S::it20237554@my.sliit.lk::381cd0d3-0dc1-4757-aca3-5b42279c8620" providerId="AD" clId="Web-{7919EE0B-A1B6-46CA-8538-2D8A40BED3E0}" dt="2023-09-03T16:30:22.159" v="37"/>
        <pc:sldMkLst>
          <pc:docMk/>
          <pc:sldMk cId="2368640105" sldId="346"/>
        </pc:sldMkLst>
      </pc:sldChg>
      <pc:sldChg chg="add del replId">
        <pc:chgData name="Rathnaweera R.P.W.G it20237554" userId="S::it20237554@my.sliit.lk::381cd0d3-0dc1-4757-aca3-5b42279c8620" providerId="AD" clId="Web-{7919EE0B-A1B6-46CA-8538-2D8A40BED3E0}" dt="2023-09-03T16:30:20.940" v="36"/>
        <pc:sldMkLst>
          <pc:docMk/>
          <pc:sldMk cId="3913184954" sldId="34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9BAAE38-79BE-4082-9A4D-2BEC47341C04}" type="datetimeFigureOut">
              <a:rPr lang="en-US" smtClean="0"/>
              <a:t>9/3/2023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F15613-D24F-46B4-9010-BD7B318E3C30}" type="slidenum">
              <a:rPr lang="en-US" smtClean="0"/>
              <a:t>‹#›</a:t>
            </a:fld>
            <a:endParaRPr lang="en-US"/>
          </a:p>
        </p:txBody>
      </p:sp>
    </p:spTree>
    <p:extLst>
      <p:ext uri="{BB962C8B-B14F-4D97-AF65-F5344CB8AC3E}">
        <p14:creationId xmlns:p14="http://schemas.microsoft.com/office/powerpoint/2010/main" val="286405032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sv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jpeg>
</file>

<file path=ppt/media/image26.png>
</file>

<file path=ppt/media/image27.jpeg>
</file>

<file path=ppt/media/image28.png>
</file>

<file path=ppt/media/image29.png>
</file>

<file path=ppt/media/image3.jpeg>
</file>

<file path=ppt/media/image30.png>
</file>

<file path=ppt/media/image31.jpeg>
</file>

<file path=ppt/media/image32.png>
</file>

<file path=ppt/media/image33.png>
</file>

<file path=ppt/media/image34.png>
</file>

<file path=ppt/media/image35.png>
</file>

<file path=ppt/media/image36.png>
</file>

<file path=ppt/media/image37.jpeg>
</file>

<file path=ppt/media/image38.png>
</file>

<file path=ppt/media/image39.jpeg>
</file>

<file path=ppt/media/image4.jpeg>
</file>

<file path=ppt/media/image40.jpeg>
</file>

<file path=ppt/media/image41.png>
</file>

<file path=ppt/media/image42.jpeg>
</file>

<file path=ppt/media/image43.jpeg>
</file>

<file path=ppt/media/image44.jpeg>
</file>

<file path=ppt/media/image45.png>
</file>

<file path=ppt/media/image46.png>
</file>

<file path=ppt/media/image47.png>
</file>

<file path=ppt/media/image48.jpg>
</file>

<file path=ppt/media/image49.png>
</file>

<file path=ppt/media/image5.png>
</file>

<file path=ppt/media/image50.png>
</file>

<file path=ppt/media/image51.jpeg>
</file>

<file path=ppt/media/image52.png>
</file>

<file path=ppt/media/image53.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5BCF22-2D75-4779-9C8B-6270AA3FA919}" type="datetimeFigureOut">
              <a:rPr lang="en-US" smtClean="0"/>
              <a:t>9/3/2023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0B8AC8-E212-48B2-9917-7448FC83DD17}" type="slidenum">
              <a:rPr lang="en-US" smtClean="0"/>
              <a:t>‹#›</a:t>
            </a:fld>
            <a:endParaRPr lang="en-US"/>
          </a:p>
        </p:txBody>
      </p:sp>
    </p:spTree>
    <p:extLst>
      <p:ext uri="{BB962C8B-B14F-4D97-AF65-F5344CB8AC3E}">
        <p14:creationId xmlns:p14="http://schemas.microsoft.com/office/powerpoint/2010/main" val="1786590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TO START &gt;&gt;&gt; Give real world example when we try search for a device. </a:t>
            </a:r>
          </a:p>
          <a:p>
            <a:r>
              <a:rPr lang="en-US" dirty="0"/>
              <a:t>(Good Afternoon All, Let me initiate our presentation asking this particular Q….)</a:t>
            </a:r>
          </a:p>
          <a:p>
            <a:endParaRPr lang="en-US" dirty="0"/>
          </a:p>
          <a:p>
            <a:r>
              <a:rPr lang="en-US" b="1" dirty="0"/>
              <a:t>How many hours have you spent searching the internet, asking friends when you are willing to buy a new device? In particular a Laptop, PC accessories or even repair centers. </a:t>
            </a:r>
          </a:p>
          <a:p>
            <a:endParaRPr lang="en-US" b="1" dirty="0"/>
          </a:p>
          <a:p>
            <a:r>
              <a:rPr lang="en-US" b="1" dirty="0"/>
              <a:t>Personally, as IT enthusiastic this is interesting for us, yet sometimes a hassle. And most definitely, it’s a hassle for who aren’t doesn’t have a IT domain knowledge, isn’t? </a:t>
            </a:r>
          </a:p>
          <a:p>
            <a:endParaRPr lang="en-US" dirty="0"/>
          </a:p>
          <a:p>
            <a:r>
              <a:rPr lang="en-US" dirty="0"/>
              <a:t>THUS:</a:t>
            </a:r>
          </a:p>
          <a:p>
            <a:pPr marL="171450" indent="-171450">
              <a:buFontTx/>
              <a:buChar char="-"/>
            </a:pPr>
            <a:r>
              <a:rPr lang="en-US" dirty="0"/>
              <a:t>Hybrid of Chat bot &amp; recommender system for devices, accessories &amp; repair centers. </a:t>
            </a:r>
          </a:p>
          <a:p>
            <a:pPr marL="0" indent="0">
              <a:buFontTx/>
              <a:buNone/>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a:t>
            </a:fld>
            <a:endParaRPr lang="en-US"/>
          </a:p>
        </p:txBody>
      </p:sp>
    </p:spTree>
    <p:extLst>
      <p:ext uri="{BB962C8B-B14F-4D97-AF65-F5344CB8AC3E}">
        <p14:creationId xmlns:p14="http://schemas.microsoft.com/office/powerpoint/2010/main" val="29507332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14</a:t>
            </a:fld>
            <a:endParaRPr lang="en-US"/>
          </a:p>
        </p:txBody>
      </p:sp>
    </p:spTree>
    <p:extLst>
      <p:ext uri="{BB962C8B-B14F-4D97-AF65-F5344CB8AC3E}">
        <p14:creationId xmlns:p14="http://schemas.microsoft.com/office/powerpoint/2010/main" val="11468273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YOLO</a:t>
            </a:r>
            <a:r>
              <a:rPr lang="en-US" b="0" i="0" dirty="0">
                <a:solidFill>
                  <a:srgbClr val="D1D5DB"/>
                </a:solidFill>
                <a:effectLst/>
                <a:latin typeface="Söhne"/>
              </a:rPr>
              <a:t>: YOLO stands for "You Only Look Once." It's an object detection algorithm that can quickly identify objects in an image and label them with a bounding box. It's called "You Only Look Once" because it only needs to analyze an image once to detect objects, unlike other algorithms that may need to analyze an image multiple times. This makes it a very fast and efficient algorithm for object detection.</a:t>
            </a:r>
          </a:p>
          <a:p>
            <a:pPr algn="l"/>
            <a:br>
              <a:rPr lang="en-US" b="0" i="0" dirty="0">
                <a:solidFill>
                  <a:srgbClr val="D1D5DB"/>
                </a:solidFill>
                <a:effectLst/>
                <a:latin typeface="Söhne"/>
              </a:rPr>
            </a:br>
            <a:r>
              <a:rPr lang="en-US" b="1" i="0" dirty="0">
                <a:solidFill>
                  <a:srgbClr val="D1D5DB"/>
                </a:solidFill>
                <a:effectLst/>
                <a:latin typeface="Söhne"/>
              </a:rPr>
              <a:t>Faster R-CNN</a:t>
            </a:r>
            <a:r>
              <a:rPr lang="en-US" b="0" i="0" dirty="0">
                <a:solidFill>
                  <a:srgbClr val="D1D5DB"/>
                </a:solidFill>
                <a:effectLst/>
                <a:latin typeface="Söhne"/>
              </a:rPr>
              <a:t>: Faster R-CNN stands for "Faster Region-based Convolutional Neural Network." It's another object detection algorithm that uses a combination of a convolutional neural network (CNN) and region proposal network (RPN) to identify objects in an image. Essentially, it first generates potential regions in an image where objects may be located, and then uses the CNN to identify and label objects within those regions. It's a very accurate algorithm, but can be slower than YOLO.</a:t>
            </a:r>
          </a:p>
          <a:p>
            <a:pPr algn="l"/>
            <a:br>
              <a:rPr lang="en-US" b="0" i="0" dirty="0">
                <a:solidFill>
                  <a:srgbClr val="D1D5DB"/>
                </a:solidFill>
                <a:effectLst/>
                <a:latin typeface="Söhne"/>
              </a:rPr>
            </a:br>
            <a:r>
              <a:rPr lang="en-US" b="1" i="0" dirty="0">
                <a:solidFill>
                  <a:srgbClr val="D1D5DB"/>
                </a:solidFill>
                <a:effectLst/>
                <a:latin typeface="Söhne"/>
              </a:rPr>
              <a:t>Faster </a:t>
            </a:r>
            <a:r>
              <a:rPr lang="en-US" b="1" i="0" dirty="0" err="1">
                <a:solidFill>
                  <a:srgbClr val="D1D5DB"/>
                </a:solidFill>
                <a:effectLst/>
                <a:latin typeface="Söhne"/>
              </a:rPr>
              <a:t>SqeezeNet</a:t>
            </a:r>
            <a:r>
              <a:rPr lang="en-US" b="0" i="0" dirty="0">
                <a:solidFill>
                  <a:srgbClr val="D1D5DB"/>
                </a:solidFill>
                <a:effectLst/>
                <a:latin typeface="Söhne"/>
              </a:rPr>
              <a:t>: Faster </a:t>
            </a:r>
            <a:r>
              <a:rPr lang="en-US" b="0" i="0" dirty="0" err="1">
                <a:solidFill>
                  <a:srgbClr val="D1D5DB"/>
                </a:solidFill>
                <a:effectLst/>
                <a:latin typeface="Söhne"/>
              </a:rPr>
              <a:t>SqeezeNet</a:t>
            </a:r>
            <a:r>
              <a:rPr lang="en-US" b="0" i="0" dirty="0">
                <a:solidFill>
                  <a:srgbClr val="D1D5DB"/>
                </a:solidFill>
                <a:effectLst/>
                <a:latin typeface="Söhne"/>
              </a:rPr>
              <a:t> is similar to Faster R-CNN in that it also uses a CNN to identify objects in an image. However, it's different in that it uses a smaller and more efficient CNN architecture called </a:t>
            </a:r>
            <a:r>
              <a:rPr lang="en-US" b="0" i="0" dirty="0" err="1">
                <a:solidFill>
                  <a:srgbClr val="D1D5DB"/>
                </a:solidFill>
                <a:effectLst/>
                <a:latin typeface="Söhne"/>
              </a:rPr>
              <a:t>SqeezeNet</a:t>
            </a:r>
            <a:r>
              <a:rPr lang="en-US" b="0" i="0" dirty="0">
                <a:solidFill>
                  <a:srgbClr val="D1D5DB"/>
                </a:solidFill>
                <a:effectLst/>
                <a:latin typeface="Söhne"/>
              </a:rPr>
              <a:t>. This makes it faster than Faster R-CNN, but potentially less accurate.</a:t>
            </a:r>
          </a:p>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15</a:t>
            </a:fld>
            <a:endParaRPr lang="en-US"/>
          </a:p>
        </p:txBody>
      </p:sp>
    </p:spTree>
    <p:extLst>
      <p:ext uri="{BB962C8B-B14F-4D97-AF65-F5344CB8AC3E}">
        <p14:creationId xmlns:p14="http://schemas.microsoft.com/office/powerpoint/2010/main" val="3277333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16</a:t>
            </a:fld>
            <a:endParaRPr lang="en-US"/>
          </a:p>
        </p:txBody>
      </p:sp>
    </p:spTree>
    <p:extLst>
      <p:ext uri="{BB962C8B-B14F-4D97-AF65-F5344CB8AC3E}">
        <p14:creationId xmlns:p14="http://schemas.microsoft.com/office/powerpoint/2010/main" val="1887391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17</a:t>
            </a:fld>
            <a:endParaRPr lang="en-US"/>
          </a:p>
        </p:txBody>
      </p:sp>
    </p:spTree>
    <p:extLst>
      <p:ext uri="{BB962C8B-B14F-4D97-AF65-F5344CB8AC3E}">
        <p14:creationId xmlns:p14="http://schemas.microsoft.com/office/powerpoint/2010/main" val="29960473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18</a:t>
            </a:fld>
            <a:endParaRPr lang="en-US"/>
          </a:p>
        </p:txBody>
      </p:sp>
    </p:spTree>
    <p:extLst>
      <p:ext uri="{BB962C8B-B14F-4D97-AF65-F5344CB8AC3E}">
        <p14:creationId xmlns:p14="http://schemas.microsoft.com/office/powerpoint/2010/main" val="32109895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19</a:t>
            </a:fld>
            <a:endParaRPr lang="en-US"/>
          </a:p>
        </p:txBody>
      </p:sp>
    </p:spTree>
    <p:extLst>
      <p:ext uri="{BB962C8B-B14F-4D97-AF65-F5344CB8AC3E}">
        <p14:creationId xmlns:p14="http://schemas.microsoft.com/office/powerpoint/2010/main" val="21281400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20</a:t>
            </a:fld>
            <a:endParaRPr lang="en-US"/>
          </a:p>
        </p:txBody>
      </p:sp>
    </p:spTree>
    <p:extLst>
      <p:ext uri="{BB962C8B-B14F-4D97-AF65-F5344CB8AC3E}">
        <p14:creationId xmlns:p14="http://schemas.microsoft.com/office/powerpoint/2010/main" val="3573434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21</a:t>
            </a:fld>
            <a:endParaRPr lang="en-US"/>
          </a:p>
        </p:txBody>
      </p:sp>
    </p:spTree>
    <p:extLst>
      <p:ext uri="{BB962C8B-B14F-4D97-AF65-F5344CB8AC3E}">
        <p14:creationId xmlns:p14="http://schemas.microsoft.com/office/powerpoint/2010/main" val="2399915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26</a:t>
            </a:fld>
            <a:endParaRPr lang="en-US"/>
          </a:p>
        </p:txBody>
      </p:sp>
    </p:spTree>
    <p:extLst>
      <p:ext uri="{BB962C8B-B14F-4D97-AF65-F5344CB8AC3E}">
        <p14:creationId xmlns:p14="http://schemas.microsoft.com/office/powerpoint/2010/main" val="14823937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Pre-processing - Once you have scraped the data, you need to clean and process it to ensure that it is accurate and consistent. This could involve removing duplicates, correcting errors, and formatting the data.</a:t>
            </a:r>
            <a:endParaRPr lang="en-US" dirty="0"/>
          </a:p>
          <a:p>
            <a:endParaRPr lang="en-US" dirty="0"/>
          </a:p>
          <a:p>
            <a:r>
              <a:rPr lang="en-US" dirty="0"/>
              <a:t>Speech recognition algorithms and models – </a:t>
            </a:r>
          </a:p>
          <a:p>
            <a:r>
              <a:rPr lang="en-US" dirty="0"/>
              <a:t>Types of methodologies- HMM(Hidden Markov Model) , DNN(Deep Neural Network), CNN (Convolutional Neural Network), RNN(Recurrent Neural Network), Hybrid Models</a:t>
            </a:r>
          </a:p>
          <a:p>
            <a:r>
              <a:rPr lang="en-US" dirty="0"/>
              <a:t>U</a:t>
            </a:r>
            <a:r>
              <a:rPr lang="en-US" b="0" i="0" dirty="0">
                <a:solidFill>
                  <a:srgbClr val="374151"/>
                </a:solidFill>
                <a:effectLst/>
                <a:latin typeface="Söhne"/>
              </a:rPr>
              <a:t>sing both deep neural networks (DNN) and recurrent neural networks (RNN). DNNs would be useful for processing the video reviews, extracting features, and generating speech-to-text transcriptions. Meanwhile, RNNs can be used to process the transcriptions and analyze the text for sentiment and meaning, helping the chatbot to make appropriate recommendations. Using a hybrid approach that combines DNNs and RNNs would allow for the processing and analysis of both video reviews and text data</a:t>
            </a:r>
          </a:p>
          <a:p>
            <a:endParaRPr lang="en-US" b="0" i="0" dirty="0">
              <a:solidFill>
                <a:srgbClr val="374151"/>
              </a:solidFill>
              <a:effectLst/>
              <a:latin typeface="Söhne"/>
            </a:endParaRPr>
          </a:p>
          <a:p>
            <a:pPr marL="0" indent="0">
              <a:buFont typeface="Arial" panose="020B0604020202020204" pitchFamily="34" charset="0"/>
              <a:buNone/>
            </a:pPr>
            <a:r>
              <a:rPr lang="en-US" b="0" i="0" dirty="0">
                <a:solidFill>
                  <a:srgbClr val="374151"/>
                </a:solidFill>
                <a:effectLst/>
                <a:latin typeface="Söhne"/>
              </a:rPr>
              <a:t>Advantages of using RNN and DNN – Improving the accuracy by combining different methodologies ,Better feature extraction, Robustness to noise and variability – with the combination can be used to robust to noise and variability in data</a:t>
            </a:r>
          </a:p>
          <a:p>
            <a:pPr marL="0" indent="0">
              <a:buFont typeface="Arial" panose="020B0604020202020204" pitchFamily="34" charset="0"/>
              <a:buNone/>
            </a:pPr>
            <a:endParaRPr lang="en-US" b="0" i="0" dirty="0">
              <a:solidFill>
                <a:srgbClr val="374151"/>
              </a:solidFill>
              <a:effectLst/>
              <a:latin typeface="Söhne"/>
            </a:endParaRPr>
          </a:p>
          <a:p>
            <a:r>
              <a:rPr lang="en-US" b="0" i="0" dirty="0">
                <a:solidFill>
                  <a:srgbClr val="374151"/>
                </a:solidFill>
                <a:effectLst/>
                <a:latin typeface="Söhne"/>
              </a:rPr>
              <a:t>Identification of language and domain - models may incorporate domain-specific vocabulary and language models to improve the accuracy of the speech-to-text system. For instance, a speech-to-text system designed for computer accessories recommendation may use computer details related vocabularies and dictionaries </a:t>
            </a:r>
          </a:p>
          <a:p>
            <a:pPr marL="0" indent="0">
              <a:buFont typeface="Arial" panose="020B0604020202020204" pitchFamily="34" charset="0"/>
              <a:buNone/>
            </a:pPr>
            <a:endParaRPr lang="en-US" b="0" i="0" dirty="0">
              <a:solidFill>
                <a:srgbClr val="374151"/>
              </a:solidFill>
              <a:effectLst/>
              <a:latin typeface="Söhne"/>
            </a:endParaRPr>
          </a:p>
          <a:p>
            <a:pPr marL="0" indent="0">
              <a:buFont typeface="Arial" panose="020B0604020202020204" pitchFamily="34" charset="0"/>
              <a:buNone/>
            </a:pPr>
            <a:r>
              <a:rPr lang="en-US" b="0" i="0" dirty="0">
                <a:solidFill>
                  <a:srgbClr val="374151"/>
                </a:solidFill>
                <a:effectLst/>
                <a:latin typeface="Söhne"/>
              </a:rPr>
              <a:t>Must collect diverse speech data  where to build and robust speech recognition system</a:t>
            </a:r>
          </a:p>
          <a:p>
            <a:pPr marL="0" indent="0">
              <a:buFont typeface="Arial" panose="020B0604020202020204" pitchFamily="34" charset="0"/>
              <a:buNone/>
            </a:pPr>
            <a:endParaRPr lang="en-US" b="0" i="0" dirty="0">
              <a:solidFill>
                <a:srgbClr val="374151"/>
              </a:solidFill>
              <a:effectLst/>
              <a:latin typeface="Söhne"/>
            </a:endParaRPr>
          </a:p>
          <a:p>
            <a:pPr marL="0" indent="0">
              <a:buFont typeface="Arial" panose="020B0604020202020204" pitchFamily="34" charset="0"/>
              <a:buNone/>
            </a:pPr>
            <a:r>
              <a:rPr lang="en-US" b="0" i="0" dirty="0">
                <a:solidFill>
                  <a:srgbClr val="374151"/>
                </a:solidFill>
                <a:effectLst/>
                <a:latin typeface="Söhne"/>
              </a:rPr>
              <a:t>commonly used metrics to evaluate the performance of speech-to-text systems are Word Error Rate (WER) and Character Error Rate (CER).</a:t>
            </a:r>
          </a:p>
          <a:p>
            <a:pPr marL="0" indent="0">
              <a:buFont typeface="Arial" panose="020B0604020202020204" pitchFamily="34" charset="0"/>
              <a:buNone/>
            </a:pPr>
            <a:r>
              <a:rPr lang="en-US" b="0" i="0" dirty="0">
                <a:solidFill>
                  <a:srgbClr val="374151"/>
                </a:solidFill>
                <a:effectLst/>
                <a:latin typeface="Söhne"/>
              </a:rPr>
              <a:t>	Word Error Rate (WER) measures the percentage of incorrectly recognized words in the transcribed text. (Lower WER rate higher accuracy)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374151"/>
                </a:solidFill>
                <a:effectLst/>
                <a:latin typeface="Söhne"/>
              </a:rPr>
              <a:t>	Character Error Rate (CER) measures the percentage of incorrectly recognized characters in the transcribed text. (Lower CER rate higher accuracy)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374151"/>
                </a:solidFill>
                <a:effectLst/>
                <a:latin typeface="Söhne"/>
              </a:rPr>
              <a:t>The most commonly used benchmark dataset for speech-to-text systems is the </a:t>
            </a:r>
            <a:r>
              <a:rPr lang="en-US" b="0" i="0" dirty="0" err="1">
                <a:solidFill>
                  <a:srgbClr val="374151"/>
                </a:solidFill>
                <a:effectLst/>
                <a:latin typeface="Söhne"/>
              </a:rPr>
              <a:t>LibriSpeech</a:t>
            </a:r>
            <a:r>
              <a:rPr lang="en-US" b="0" i="0" dirty="0">
                <a:solidFill>
                  <a:srgbClr val="374151"/>
                </a:solidFill>
                <a:effectLst/>
                <a:latin typeface="Söhne"/>
              </a:rPr>
              <a:t> dataset,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374151"/>
                </a:solidFill>
                <a:effectLst/>
                <a:latin typeface="Söhne"/>
              </a:rPr>
              <a:t>Comparing the performance of a system with other state-of-the-art systems (Google's Cloud Speech-to-Text API, Amazon Transcribe, and Microsoft Azure Speech Services) using the same dataset and evaluation metrics can provide insights into the system's strengths and weaknesses.</a:t>
            </a:r>
          </a:p>
          <a:p>
            <a:pPr marL="0" indent="0">
              <a:buFont typeface="Arial" panose="020B0604020202020204" pitchFamily="34" charset="0"/>
              <a:buNone/>
            </a:pPr>
            <a:endParaRPr lang="en-US"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6C0B8AC8-E212-48B2-9917-7448FC83DD17}" type="slidenum">
              <a:rPr lang="en-US" smtClean="0"/>
              <a:t>27</a:t>
            </a:fld>
            <a:endParaRPr lang="en-US"/>
          </a:p>
        </p:txBody>
      </p:sp>
    </p:spTree>
    <p:extLst>
      <p:ext uri="{BB962C8B-B14F-4D97-AF65-F5344CB8AC3E}">
        <p14:creationId xmlns:p14="http://schemas.microsoft.com/office/powerpoint/2010/main" val="188527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Identified problems in the real-world scenario: (Reason to implement such system)</a:t>
            </a:r>
          </a:p>
          <a:p>
            <a:pPr marL="171450" indent="-171450">
              <a:buFontTx/>
              <a:buChar char="-"/>
            </a:pPr>
            <a:r>
              <a:rPr lang="en-US" dirty="0"/>
              <a:t>Seeking time</a:t>
            </a:r>
          </a:p>
          <a:p>
            <a:pPr marL="171450" indent="-171450">
              <a:buFontTx/>
              <a:buChar char="-"/>
            </a:pPr>
            <a:r>
              <a:rPr lang="en-US" dirty="0"/>
              <a:t>Lack of knowledge</a:t>
            </a:r>
          </a:p>
          <a:p>
            <a:pPr marL="171450" indent="-171450">
              <a:buFontTx/>
              <a:buChar char="-"/>
            </a:pPr>
            <a:r>
              <a:rPr lang="en-US" dirty="0"/>
              <a:t>Too many options to choose </a:t>
            </a:r>
            <a:r>
              <a:rPr lang="en-US" b="0" dirty="0"/>
              <a:t>from</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2</a:t>
            </a:fld>
            <a:endParaRPr lang="en-US"/>
          </a:p>
        </p:txBody>
      </p:sp>
    </p:spTree>
    <p:extLst>
      <p:ext uri="{BB962C8B-B14F-4D97-AF65-F5344CB8AC3E}">
        <p14:creationId xmlns:p14="http://schemas.microsoft.com/office/powerpoint/2010/main" val="3521548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0B8AC8-E212-48B2-9917-7448FC83DD17}" type="slidenum">
              <a:rPr lang="en-US" smtClean="0"/>
              <a:t>45</a:t>
            </a:fld>
            <a:endParaRPr lang="en-US"/>
          </a:p>
        </p:txBody>
      </p:sp>
    </p:spTree>
    <p:extLst>
      <p:ext uri="{BB962C8B-B14F-4D97-AF65-F5344CB8AC3E}">
        <p14:creationId xmlns:p14="http://schemas.microsoft.com/office/powerpoint/2010/main" val="3319657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Increase User Satisfaction by introducing a Cha-Bot system.</a:t>
            </a:r>
          </a:p>
          <a:p>
            <a:pPr marL="171450" indent="-171450">
              <a:buFontTx/>
              <a:buChar char="-"/>
            </a:pPr>
            <a:r>
              <a:rPr lang="en-US" dirty="0"/>
              <a:t>Identify user needs via Chat-Bot system. (Inputs – Both Query &amp; images)</a:t>
            </a:r>
          </a:p>
          <a:p>
            <a:pPr marL="171450" indent="-171450">
              <a:buFontTx/>
              <a:buChar char="-"/>
            </a:pPr>
            <a:r>
              <a:rPr lang="en-US" dirty="0"/>
              <a:t>Using Image processing to identify computer accessories &amp; Query processing to identify keywords. </a:t>
            </a:r>
          </a:p>
          <a:p>
            <a:pPr marL="0" indent="0">
              <a:buFontTx/>
              <a:buNone/>
            </a:pPr>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3</a:t>
            </a:fld>
            <a:endParaRPr lang="en-US"/>
          </a:p>
        </p:txBody>
      </p:sp>
    </p:spTree>
    <p:extLst>
      <p:ext uri="{BB962C8B-B14F-4D97-AF65-F5344CB8AC3E}">
        <p14:creationId xmlns:p14="http://schemas.microsoft.com/office/powerpoint/2010/main" val="959383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Implement state of the art recommender system to recommend devices and repair centers. </a:t>
            </a:r>
          </a:p>
          <a:p>
            <a:pPr marL="171450" indent="-171450">
              <a:buFontTx/>
              <a:buChar char="-"/>
            </a:pPr>
            <a:r>
              <a:rPr lang="en-US" dirty="0"/>
              <a:t>Last but not least, using web scraping &amp; speech to text systems to gather info. About devices. </a:t>
            </a:r>
          </a:p>
        </p:txBody>
      </p:sp>
      <p:sp>
        <p:nvSpPr>
          <p:cNvPr id="4" name="Slide Number Placeholder 3"/>
          <p:cNvSpPr>
            <a:spLocks noGrp="1"/>
          </p:cNvSpPr>
          <p:nvPr>
            <p:ph type="sldNum" sz="quarter" idx="5"/>
          </p:nvPr>
        </p:nvSpPr>
        <p:spPr/>
        <p:txBody>
          <a:bodyPr/>
          <a:lstStyle/>
          <a:p>
            <a:fld id="{6C0B8AC8-E212-48B2-9917-7448FC83DD17}" type="slidenum">
              <a:rPr lang="en-US" smtClean="0"/>
              <a:t>4</a:t>
            </a:fld>
            <a:endParaRPr lang="en-US"/>
          </a:p>
        </p:txBody>
      </p:sp>
    </p:spTree>
    <p:extLst>
      <p:ext uri="{BB962C8B-B14F-4D97-AF65-F5344CB8AC3E}">
        <p14:creationId xmlns:p14="http://schemas.microsoft.com/office/powerpoint/2010/main" val="4120840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level architecture.</a:t>
            </a:r>
          </a:p>
          <a:p>
            <a:r>
              <a:rPr lang="en-US" dirty="0"/>
              <a:t>All 4 components of our system are included. </a:t>
            </a:r>
          </a:p>
          <a:p>
            <a:pPr marL="171450" indent="-171450">
              <a:buFontTx/>
              <a:buChar char="-"/>
            </a:pPr>
            <a:r>
              <a:rPr lang="en-US" dirty="0"/>
              <a:t>Chat Bot &amp; NLP</a:t>
            </a:r>
          </a:p>
          <a:p>
            <a:pPr marL="171450" indent="-171450">
              <a:buFontTx/>
              <a:buChar char="-"/>
            </a:pPr>
            <a:r>
              <a:rPr lang="en-US" dirty="0"/>
              <a:t>Image processing Component</a:t>
            </a:r>
          </a:p>
          <a:p>
            <a:pPr marL="171450" indent="-171450">
              <a:buFontTx/>
              <a:buChar char="-"/>
            </a:pPr>
            <a:r>
              <a:rPr lang="en-US" dirty="0"/>
              <a:t>Recommender System</a:t>
            </a:r>
          </a:p>
          <a:p>
            <a:pPr marL="171450" indent="-171450">
              <a:buFontTx/>
              <a:buChar char="-"/>
            </a:pPr>
            <a:r>
              <a:rPr lang="en-US" dirty="0"/>
              <a:t>Web Scraping for data gathering &amp; speech to text from video reviews.</a:t>
            </a:r>
          </a:p>
          <a:p>
            <a:pPr marL="0" indent="0">
              <a:buFontTx/>
              <a:buNone/>
            </a:pPr>
            <a:endParaRPr lang="en-US" dirty="0"/>
          </a:p>
          <a:p>
            <a:pPr marL="0" indent="0">
              <a:buFontTx/>
              <a:buNone/>
            </a:pPr>
            <a:r>
              <a:rPr lang="en-US" dirty="0"/>
              <a:t>My colleagues &amp; I will dive into specifics in the individual components. </a:t>
            </a:r>
          </a:p>
          <a:p>
            <a:pPr marL="0" indent="0">
              <a:buFontTx/>
              <a:buNone/>
            </a:pPr>
            <a:endParaRPr lang="en-US" dirty="0"/>
          </a:p>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5</a:t>
            </a:fld>
            <a:endParaRPr lang="en-US"/>
          </a:p>
        </p:txBody>
      </p:sp>
    </p:spTree>
    <p:extLst>
      <p:ext uri="{BB962C8B-B14F-4D97-AF65-F5344CB8AC3E}">
        <p14:creationId xmlns:p14="http://schemas.microsoft.com/office/powerpoint/2010/main" val="635315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7</a:t>
            </a:fld>
            <a:endParaRPr lang="en-US"/>
          </a:p>
        </p:txBody>
      </p:sp>
    </p:spTree>
    <p:extLst>
      <p:ext uri="{BB962C8B-B14F-4D97-AF65-F5344CB8AC3E}">
        <p14:creationId xmlns:p14="http://schemas.microsoft.com/office/powerpoint/2010/main" val="692103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11</a:t>
            </a:fld>
            <a:endParaRPr lang="en-US"/>
          </a:p>
        </p:txBody>
      </p:sp>
    </p:spTree>
    <p:extLst>
      <p:ext uri="{BB962C8B-B14F-4D97-AF65-F5344CB8AC3E}">
        <p14:creationId xmlns:p14="http://schemas.microsoft.com/office/powerpoint/2010/main" val="3193643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12</a:t>
            </a:fld>
            <a:endParaRPr lang="en-US"/>
          </a:p>
        </p:txBody>
      </p:sp>
    </p:spTree>
    <p:extLst>
      <p:ext uri="{BB962C8B-B14F-4D97-AF65-F5344CB8AC3E}">
        <p14:creationId xmlns:p14="http://schemas.microsoft.com/office/powerpoint/2010/main" val="486616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0B8AC8-E212-48B2-9917-7448FC83DD17}" type="slidenum">
              <a:rPr lang="en-US" smtClean="0"/>
              <a:t>13</a:t>
            </a:fld>
            <a:endParaRPr lang="en-US"/>
          </a:p>
        </p:txBody>
      </p:sp>
    </p:spTree>
    <p:extLst>
      <p:ext uri="{BB962C8B-B14F-4D97-AF65-F5344CB8AC3E}">
        <p14:creationId xmlns:p14="http://schemas.microsoft.com/office/powerpoint/2010/main" val="3139170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roject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762000"/>
            <a:ext cx="10363200" cy="1470025"/>
          </a:xfrm>
        </p:spPr>
        <p:txBody>
          <a:bodyPr/>
          <a:lstStyle>
            <a:lvl1pPr>
              <a:defRPr/>
            </a:lvl1pPr>
          </a:lstStyle>
          <a:p>
            <a:r>
              <a:rPr lang="en-US" dirty="0"/>
              <a:t>Add the Project Title</a:t>
            </a:r>
          </a:p>
        </p:txBody>
      </p:sp>
      <p:sp>
        <p:nvSpPr>
          <p:cNvPr id="3" name="Subtitle 2"/>
          <p:cNvSpPr>
            <a:spLocks noGrp="1"/>
          </p:cNvSpPr>
          <p:nvPr>
            <p:ph type="subTitle" idx="1" hasCustomPrompt="1"/>
          </p:nvPr>
        </p:nvSpPr>
        <p:spPr>
          <a:xfrm>
            <a:off x="1828800" y="25146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Project ID</a:t>
            </a:r>
          </a:p>
        </p:txBody>
      </p:sp>
      <p:pic>
        <p:nvPicPr>
          <p:cNvPr id="20" name="Picture 19" descr="A picture containing photo, table, person, monitor&#10;&#10;Description automatically generated">
            <a:extLst>
              <a:ext uri="{FF2B5EF4-FFF2-40B4-BE49-F238E27FC236}">
                <a16:creationId xmlns:a16="http://schemas.microsoft.com/office/drawing/2014/main" id="{C4A8CD1C-223D-4C87-9519-FDBD49BC597A}"/>
              </a:ext>
            </a:extLst>
          </p:cNvPr>
          <p:cNvPicPr>
            <a:picLocks noChangeAspect="1"/>
          </p:cNvPicPr>
          <p:nvPr userDrawn="1"/>
        </p:nvPicPr>
        <p:blipFill rotWithShape="1">
          <a:blip r:embed="rId2"/>
          <a:srcRect t="90286" r="71976"/>
          <a:stretch/>
        </p:blipFill>
        <p:spPr>
          <a:xfrm>
            <a:off x="0" y="6373302"/>
            <a:ext cx="2514600" cy="490308"/>
          </a:xfrm>
          <a:prstGeom prst="rect">
            <a:avLst/>
          </a:prstGeom>
        </p:spPr>
      </p:pic>
    </p:spTree>
    <p:extLst>
      <p:ext uri="{BB962C8B-B14F-4D97-AF65-F5344CB8AC3E}">
        <p14:creationId xmlns:p14="http://schemas.microsoft.com/office/powerpoint/2010/main" val="856449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二等辺三角形 9"/>
          <p:cNvSpPr/>
          <p:nvPr userDrawn="1"/>
        </p:nvSpPr>
        <p:spPr>
          <a:xfrm>
            <a:off x="0" y="6482208"/>
            <a:ext cx="12192000" cy="376686"/>
          </a:xfrm>
          <a:prstGeom prst="triangle">
            <a:avLst>
              <a:gd name="adj" fmla="val 62762"/>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11"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12" name="Slide Number Placeholder 5">
            <a:extLst>
              <a:ext uri="{FF2B5EF4-FFF2-40B4-BE49-F238E27FC236}">
                <a16:creationId xmlns:a16="http://schemas.microsoft.com/office/drawing/2014/main" id="{A75490AD-C6C9-4021-8C34-1F6444AB48BF}"/>
              </a:ext>
            </a:extLst>
          </p:cNvPr>
          <p:cNvSpPr txBox="1">
            <a:spLocks/>
          </p:cNvSpPr>
          <p:nvPr userDrawn="1"/>
        </p:nvSpPr>
        <p:spPr>
          <a:xfrm>
            <a:off x="11435142" y="6492875"/>
            <a:ext cx="680658" cy="365125"/>
          </a:xfrm>
          <a:prstGeom prst="rect">
            <a:avLst/>
          </a:prstGeom>
        </p:spPr>
        <p:txBody>
          <a:bodyPr vert="horz" lIns="91440" tIns="45720" rIns="91440" bIns="45720" rtlCol="0" anchor="ctr"/>
          <a:lstStyle>
            <a:defPPr>
              <a:defRPr lang="en-US"/>
            </a:defPPr>
            <a:lvl1pPr marL="0" algn="l" defTabSz="914400" rtl="0" eaLnBrk="1" latinLnBrk="0" hangingPunct="1">
              <a:defRPr sz="1400" b="1"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D6051F-EF20-4D26-A49B-A9D5F0B34CE8}" type="slidenum">
              <a:rPr lang="en-US" smtClean="0"/>
              <a:pPr/>
              <a:t>‹#›</a:t>
            </a:fld>
            <a:endParaRPr lang="en-US" dirty="0"/>
          </a:p>
        </p:txBody>
      </p:sp>
    </p:spTree>
    <p:extLst>
      <p:ext uri="{BB962C8B-B14F-4D97-AF65-F5344CB8AC3E}">
        <p14:creationId xmlns:p14="http://schemas.microsoft.com/office/powerpoint/2010/main" val="335222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二等辺三角形 11"/>
          <p:cNvSpPr/>
          <p:nvPr userDrawn="1"/>
        </p:nvSpPr>
        <p:spPr>
          <a:xfrm>
            <a:off x="0" y="6406010"/>
            <a:ext cx="12192000" cy="452885"/>
          </a:xfrm>
          <a:prstGeom prst="triangle">
            <a:avLst>
              <a:gd name="adj" fmla="val 85448"/>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13" name="二等辺三角形 9"/>
          <p:cNvSpPr/>
          <p:nvPr userDrawn="1"/>
        </p:nvSpPr>
        <p:spPr>
          <a:xfrm>
            <a:off x="0" y="6482208"/>
            <a:ext cx="12192000" cy="376686"/>
          </a:xfrm>
          <a:prstGeom prst="triangle">
            <a:avLst>
              <a:gd name="adj" fmla="val 62762"/>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14"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557430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7524049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36120786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二等辺三角形 9"/>
          <p:cNvSpPr/>
          <p:nvPr userDrawn="1"/>
        </p:nvSpPr>
        <p:spPr>
          <a:xfrm>
            <a:off x="0" y="6482208"/>
            <a:ext cx="12192000" cy="376686"/>
          </a:xfrm>
          <a:prstGeom prst="triangle">
            <a:avLst>
              <a:gd name="adj" fmla="val 62762"/>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13"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3310850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0" name="Picture 19" descr="A picture containing photo, table, person, monitor&#10;&#10;Description automatically generated">
            <a:extLst>
              <a:ext uri="{FF2B5EF4-FFF2-40B4-BE49-F238E27FC236}">
                <a16:creationId xmlns:a16="http://schemas.microsoft.com/office/drawing/2014/main" id="{C4A8CD1C-223D-4C87-9519-FDBD49BC597A}"/>
              </a:ext>
            </a:extLst>
          </p:cNvPr>
          <p:cNvPicPr>
            <a:picLocks noChangeAspect="1"/>
          </p:cNvPicPr>
          <p:nvPr userDrawn="1"/>
        </p:nvPicPr>
        <p:blipFill rotWithShape="1">
          <a:blip r:embed="rId2"/>
          <a:srcRect t="90286" r="71976"/>
          <a:stretch/>
        </p:blipFill>
        <p:spPr>
          <a:xfrm>
            <a:off x="0" y="6373302"/>
            <a:ext cx="2514600" cy="490308"/>
          </a:xfrm>
          <a:prstGeom prst="rect">
            <a:avLst/>
          </a:prstGeom>
        </p:spPr>
      </p:pic>
    </p:spTree>
    <p:extLst>
      <p:ext uri="{BB962C8B-B14F-4D97-AF65-F5344CB8AC3E}">
        <p14:creationId xmlns:p14="http://schemas.microsoft.com/office/powerpoint/2010/main" val="24470881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dividual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二等辺三角形 9"/>
          <p:cNvSpPr/>
          <p:nvPr userDrawn="1"/>
        </p:nvSpPr>
        <p:spPr>
          <a:xfrm>
            <a:off x="0" y="6482208"/>
            <a:ext cx="12192000" cy="376686"/>
          </a:xfrm>
          <a:prstGeom prst="triangle">
            <a:avLst>
              <a:gd name="adj" fmla="val 62762"/>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dirty="0"/>
          </a:p>
        </p:txBody>
      </p:sp>
      <p:sp>
        <p:nvSpPr>
          <p:cNvPr id="13"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1188891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verall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0238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2837087"/>
            <a:ext cx="10363200" cy="1362075"/>
          </a:xfrm>
        </p:spPr>
        <p:txBody>
          <a:bodyPr anchor="t"/>
          <a:lstStyle>
            <a:lvl1pPr algn="l">
              <a:defRPr sz="4000" b="1" cap="all"/>
            </a:lvl1pPr>
          </a:lstStyle>
          <a:p>
            <a:r>
              <a:rPr lang="en-US" dirty="0"/>
              <a:t>Section Title</a:t>
            </a:r>
          </a:p>
        </p:txBody>
      </p:sp>
      <p:sp>
        <p:nvSpPr>
          <p:cNvPr id="3" name="Text Placeholder 2"/>
          <p:cNvSpPr>
            <a:spLocks noGrp="1"/>
          </p:cNvSpPr>
          <p:nvPr>
            <p:ph type="body" idx="1" hasCustomPrompt="1"/>
          </p:nvPr>
        </p:nvSpPr>
        <p:spPr>
          <a:xfrm>
            <a:off x="963084" y="4237261"/>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Section Sub-Titles</a:t>
            </a:r>
          </a:p>
        </p:txBody>
      </p:sp>
      <p:sp>
        <p:nvSpPr>
          <p:cNvPr id="19" name="Rectangle 18">
            <a:extLst>
              <a:ext uri="{FF2B5EF4-FFF2-40B4-BE49-F238E27FC236}">
                <a16:creationId xmlns:a16="http://schemas.microsoft.com/office/drawing/2014/main" id="{77C29E58-4878-471A-A8CF-FA8607A4052E}"/>
              </a:ext>
            </a:extLst>
          </p:cNvPr>
          <p:cNvSpPr/>
          <p:nvPr userDrawn="1"/>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ITXXXXXXXX</a:t>
            </a:r>
            <a:r>
              <a:rPr lang="en-US" sz="1800" dirty="0">
                <a:solidFill>
                  <a:schemeClr val="tx1"/>
                </a:solidFill>
              </a:rPr>
              <a:t>   |   &lt;</a:t>
            </a:r>
            <a:r>
              <a:rPr lang="en-US" sz="1800" b="1" dirty="0">
                <a:solidFill>
                  <a:schemeClr val="tx1"/>
                </a:solidFill>
              </a:rPr>
              <a:t>&lt;Student Name&gt;&gt;   </a:t>
            </a:r>
            <a:r>
              <a:rPr lang="en-US" sz="1800" dirty="0">
                <a:solidFill>
                  <a:schemeClr val="tx1"/>
                </a:solidFill>
              </a:rPr>
              <a:t>|   </a:t>
            </a:r>
            <a:r>
              <a:rPr lang="en-US" sz="1800" b="0" dirty="0">
                <a:solidFill>
                  <a:schemeClr val="tx1"/>
                </a:solidFill>
              </a:rPr>
              <a:t>&lt;&lt;Project ID&gt;&gt;</a:t>
            </a:r>
          </a:p>
        </p:txBody>
      </p:sp>
    </p:spTree>
    <p:extLst>
      <p:ext uri="{BB962C8B-B14F-4D97-AF65-F5344CB8AC3E}">
        <p14:creationId xmlns:p14="http://schemas.microsoft.com/office/powerpoint/2010/main" val="3293331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tudent Information Se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2837087"/>
            <a:ext cx="10363200" cy="1362075"/>
          </a:xfrm>
        </p:spPr>
        <p:txBody>
          <a:bodyPr anchor="t"/>
          <a:lstStyle>
            <a:lvl1pPr algn="l">
              <a:defRPr sz="4000" b="1" cap="all"/>
            </a:lvl1pPr>
          </a:lstStyle>
          <a:p>
            <a:r>
              <a:rPr lang="en-US" dirty="0"/>
              <a:t>Student IT Number | Student Name</a:t>
            </a:r>
          </a:p>
        </p:txBody>
      </p:sp>
      <p:sp>
        <p:nvSpPr>
          <p:cNvPr id="3" name="Text Placeholder 2"/>
          <p:cNvSpPr>
            <a:spLocks noGrp="1"/>
          </p:cNvSpPr>
          <p:nvPr>
            <p:ph type="body" idx="1" hasCustomPrompt="1"/>
          </p:nvPr>
        </p:nvSpPr>
        <p:spPr>
          <a:xfrm>
            <a:off x="963084" y="4237261"/>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Student’s Specialization</a:t>
            </a:r>
          </a:p>
        </p:txBody>
      </p:sp>
      <p:sp>
        <p:nvSpPr>
          <p:cNvPr id="13" name="二等辺三角形 10"/>
          <p:cNvSpPr/>
          <p:nvPr userDrawn="1"/>
        </p:nvSpPr>
        <p:spPr>
          <a:xfrm>
            <a:off x="0" y="6676906"/>
            <a:ext cx="12192000" cy="181095"/>
          </a:xfrm>
          <a:prstGeom prst="triangle">
            <a:avLst>
              <a:gd name="adj" fmla="val 3939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4" name="Rectangle 3">
            <a:extLst>
              <a:ext uri="{FF2B5EF4-FFF2-40B4-BE49-F238E27FC236}">
                <a16:creationId xmlns:a16="http://schemas.microsoft.com/office/drawing/2014/main" id="{0A8789F7-2DE1-4BD0-98A0-4D627E8C7924}"/>
              </a:ext>
            </a:extLst>
          </p:cNvPr>
          <p:cNvSpPr/>
          <p:nvPr userDrawn="1"/>
        </p:nvSpPr>
        <p:spPr>
          <a:xfrm>
            <a:off x="10134600" y="152400"/>
            <a:ext cx="1981200" cy="2286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Student Must add a professional photo to this cage</a:t>
            </a:r>
          </a:p>
        </p:txBody>
      </p:sp>
    </p:spTree>
    <p:extLst>
      <p:ext uri="{BB962C8B-B14F-4D97-AF65-F5344CB8AC3E}">
        <p14:creationId xmlns:p14="http://schemas.microsoft.com/office/powerpoint/2010/main" val="200859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0358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7086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65089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0"/>
            <a:ext cx="11684000" cy="79216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143000"/>
            <a:ext cx="11684000" cy="5181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C064364F-1F37-4C7B-B31F-2D4F671B2CB9}"/>
              </a:ext>
            </a:extLst>
          </p:cNvPr>
          <p:cNvSpPr txBox="1">
            <a:spLocks/>
          </p:cNvSpPr>
          <p:nvPr userDrawn="1"/>
        </p:nvSpPr>
        <p:spPr>
          <a:xfrm>
            <a:off x="11435142" y="6492875"/>
            <a:ext cx="680658" cy="365125"/>
          </a:xfrm>
          <a:prstGeom prst="rect">
            <a:avLst/>
          </a:prstGeom>
        </p:spPr>
        <p:txBody>
          <a:bodyPr vert="horz" lIns="91440" tIns="45720" rIns="91440" bIns="45720" rtlCol="0" anchor="ctr"/>
          <a:lstStyle>
            <a:defPPr>
              <a:defRPr lang="en-US"/>
            </a:defPPr>
            <a:lvl1pPr marL="0" algn="l" defTabSz="914400" rtl="0" eaLnBrk="1" latinLnBrk="0" hangingPunct="1">
              <a:defRPr sz="1400" b="1"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D6051F-EF20-4D26-A49B-A9D5F0B34CE8}" type="slidenum">
              <a:rPr lang="en-US" smtClean="0"/>
              <a:pPr/>
              <a:t>‹#›</a:t>
            </a:fld>
            <a:endParaRPr lang="en-US" dirty="0"/>
          </a:p>
        </p:txBody>
      </p:sp>
      <p:pic>
        <p:nvPicPr>
          <p:cNvPr id="7" name="Picture 6" descr="A picture containing photo, table, person, monitor&#10;&#10;Description automatically generated">
            <a:extLst>
              <a:ext uri="{FF2B5EF4-FFF2-40B4-BE49-F238E27FC236}">
                <a16:creationId xmlns:a16="http://schemas.microsoft.com/office/drawing/2014/main" id="{0503738D-67F6-4FC8-88E8-C0D768AD3312}"/>
              </a:ext>
            </a:extLst>
          </p:cNvPr>
          <p:cNvPicPr>
            <a:picLocks noChangeAspect="1"/>
          </p:cNvPicPr>
          <p:nvPr userDrawn="1"/>
        </p:nvPicPr>
        <p:blipFill rotWithShape="1">
          <a:blip r:embed="rId16"/>
          <a:srcRect t="90286" r="71976"/>
          <a:stretch/>
        </p:blipFill>
        <p:spPr>
          <a:xfrm>
            <a:off x="0" y="6373302"/>
            <a:ext cx="2514600" cy="490308"/>
          </a:xfrm>
          <a:prstGeom prst="rect">
            <a:avLst/>
          </a:prstGeom>
        </p:spPr>
      </p:pic>
      <p:sp>
        <p:nvSpPr>
          <p:cNvPr id="4" name="TextBox 3">
            <a:extLst>
              <a:ext uri="{FF2B5EF4-FFF2-40B4-BE49-F238E27FC236}">
                <a16:creationId xmlns:a16="http://schemas.microsoft.com/office/drawing/2014/main" id="{A16EC11E-4ADA-413C-92B1-C0871F068AF1}"/>
              </a:ext>
            </a:extLst>
          </p:cNvPr>
          <p:cNvSpPr txBox="1"/>
          <p:nvPr userDrawn="1"/>
        </p:nvSpPr>
        <p:spPr>
          <a:xfrm>
            <a:off x="10287000" y="6536937"/>
            <a:ext cx="1066800" cy="276999"/>
          </a:xfrm>
          <a:prstGeom prst="rect">
            <a:avLst/>
          </a:prstGeom>
          <a:noFill/>
        </p:spPr>
        <p:txBody>
          <a:bodyPr wrap="square" rtlCol="0">
            <a:spAutoFit/>
          </a:bodyPr>
          <a:lstStyle/>
          <a:p>
            <a:fld id="{98C4007C-554A-4B16-A31C-089CB53EF86F}" type="datetime1">
              <a:rPr lang="en-US" sz="1200" b="1" smtClean="0"/>
              <a:t>9/3/2023</a:t>
            </a:fld>
            <a:endParaRPr lang="en-US" sz="1200" b="1" dirty="0"/>
          </a:p>
        </p:txBody>
      </p:sp>
    </p:spTree>
    <p:extLst>
      <p:ext uri="{BB962C8B-B14F-4D97-AF65-F5344CB8AC3E}">
        <p14:creationId xmlns:p14="http://schemas.microsoft.com/office/powerpoint/2010/main" val="4137453564"/>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50" r:id="rId3"/>
    <p:sldLayoutId id="2147483662" r:id="rId4"/>
    <p:sldLayoutId id="2147483651" r:id="rId5"/>
    <p:sldLayoutId id="2147483660"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hf hdr="0" ftr="0"/>
  <p:txStyles>
    <p:titleStyle>
      <a:lvl1pPr algn="ctr" defTabSz="914400" rtl="0" eaLnBrk="1" latinLnBrk="0" hangingPunct="1">
        <a:spcBef>
          <a:spcPct val="0"/>
        </a:spcBef>
        <a:buNone/>
        <a:defRPr sz="4400" kern="1200">
          <a:solidFill>
            <a:schemeClr val="tx1"/>
          </a:solidFill>
          <a:latin typeface="Adobe Devanagari" pitchFamily="18" charset="0"/>
          <a:ea typeface="+mj-ea"/>
          <a:cs typeface="Adobe Devanagari" pitchFamily="18"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Wingdings" pitchFamily="2" charset="2"/>
        <a:buChar char="Ø"/>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Wingdings" pitchFamily="2" charset="2"/>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4.jpe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pyimagesearch.com/2018/11/12/yolo-object-detection-with-opencv/"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hyperlink" Target="https://www.cv-foundation.org/openaccess/content_cvpr_2014/papers/Girshick_Rich_Feature_Hierarchies_2014_CVPR_paper.pdf"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8.xml"/><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3.xml"/><Relationship Id="rId4" Type="http://schemas.openxmlformats.org/officeDocument/2006/relationships/image" Target="../media/image40.jpeg"/></Relationships>
</file>

<file path=ppt/slides/_rels/slide2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3.xml"/><Relationship Id="rId5" Type="http://schemas.openxmlformats.org/officeDocument/2006/relationships/image" Target="../media/image49.png"/><Relationship Id="rId4" Type="http://schemas.openxmlformats.org/officeDocument/2006/relationships/image" Target="../media/image48.jpg"/></Relationships>
</file>

<file path=ppt/slides/_rels/slide3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photos.google.com/search/_cAF1QipOJ-PTxVb7N0qhwoC004DSzaTYBzgcDg1Y_Shanila%20Thirimanne/photo/AF1QipNFXzHI8X14rQYqSVgXEOaf0c-kgBYvPBdy6hYW"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75E098-F3D0-453C-BBF5-A7C840F21FD8}"/>
              </a:ext>
            </a:extLst>
          </p:cNvPr>
          <p:cNvSpPr>
            <a:spLocks noGrp="1"/>
          </p:cNvSpPr>
          <p:nvPr>
            <p:ph type="ctrTitle"/>
          </p:nvPr>
        </p:nvSpPr>
        <p:spPr>
          <a:xfrm>
            <a:off x="914400" y="1407034"/>
            <a:ext cx="10363200" cy="1470025"/>
          </a:xfrm>
        </p:spPr>
        <p:txBody>
          <a:bodyPr>
            <a:noAutofit/>
          </a:bodyPr>
          <a:lstStyle/>
          <a:p>
            <a:pPr>
              <a:lnSpc>
                <a:spcPct val="107000"/>
              </a:lnSpc>
              <a:spcAft>
                <a:spcPts val="800"/>
              </a:spcAft>
            </a:pPr>
            <a:r>
              <a:rPr lang="en-US" b="1" u="sng" dirty="0">
                <a:effectLst/>
                <a:latin typeface="Adobe Devanagari"/>
                <a:ea typeface="DengXian" panose="02010600030101010101" pitchFamily="2" charset="-122"/>
                <a:cs typeface="Mangal" panose="02040503050203030202" pitchFamily="18" charset="0"/>
              </a:rPr>
              <a:t>CHAT-BOT SYSTEM FOR COMPUTERS, ACCESSORIES &amp; REPAIR CENTER RECOMMENDATION</a:t>
            </a:r>
          </a:p>
        </p:txBody>
      </p:sp>
      <p:sp>
        <p:nvSpPr>
          <p:cNvPr id="5" name="Subtitle 4">
            <a:extLst>
              <a:ext uri="{FF2B5EF4-FFF2-40B4-BE49-F238E27FC236}">
                <a16:creationId xmlns:a16="http://schemas.microsoft.com/office/drawing/2014/main" id="{288F3F03-40A0-499D-BDCC-A8E886D9D7C4}"/>
              </a:ext>
            </a:extLst>
          </p:cNvPr>
          <p:cNvSpPr>
            <a:spLocks noGrp="1"/>
          </p:cNvSpPr>
          <p:nvPr>
            <p:ph type="subTitle" idx="1"/>
          </p:nvPr>
        </p:nvSpPr>
        <p:spPr>
          <a:xfrm>
            <a:off x="1828800" y="4005064"/>
            <a:ext cx="8534400" cy="1752600"/>
          </a:xfrm>
        </p:spPr>
        <p:txBody>
          <a:bodyPr/>
          <a:lstStyle/>
          <a:p>
            <a:r>
              <a:rPr lang="en-US" b="1" dirty="0">
                <a:solidFill>
                  <a:schemeClr val="tx1">
                    <a:lumMod val="75000"/>
                    <a:lumOff val="25000"/>
                  </a:schemeClr>
                </a:solidFill>
              </a:rPr>
              <a:t>TMP – 23 - 283</a:t>
            </a:r>
          </a:p>
        </p:txBody>
      </p:sp>
    </p:spTree>
    <p:extLst>
      <p:ext uri="{BB962C8B-B14F-4D97-AF65-F5344CB8AC3E}">
        <p14:creationId xmlns:p14="http://schemas.microsoft.com/office/powerpoint/2010/main" val="3813887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4C713-55F3-C98D-4F87-0238FB18019C}"/>
              </a:ext>
            </a:extLst>
          </p:cNvPr>
          <p:cNvSpPr>
            <a:spLocks noGrp="1"/>
          </p:cNvSpPr>
          <p:nvPr>
            <p:ph type="title"/>
          </p:nvPr>
        </p:nvSpPr>
        <p:spPr/>
        <p:txBody>
          <a:bodyPr/>
          <a:lstStyle/>
          <a:p>
            <a:r>
              <a:rPr lang="en-US" b="1" u="sng" dirty="0"/>
              <a:t>Future Work</a:t>
            </a:r>
          </a:p>
        </p:txBody>
      </p:sp>
      <p:sp>
        <p:nvSpPr>
          <p:cNvPr id="4" name="Rectangle 3">
            <a:extLst>
              <a:ext uri="{FF2B5EF4-FFF2-40B4-BE49-F238E27FC236}">
                <a16:creationId xmlns:a16="http://schemas.microsoft.com/office/drawing/2014/main" id="{2AFDAEB9-08C3-CD3D-FEEC-4F2713C956D9}"/>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IT20225506</a:t>
            </a:r>
            <a:r>
              <a:rPr lang="en-US" sz="1800" dirty="0">
                <a:solidFill>
                  <a:schemeClr val="tx1"/>
                </a:solidFill>
              </a:rPr>
              <a:t>   |   THIRIMANNE S.U | TMP – 23 – 283</a:t>
            </a:r>
          </a:p>
        </p:txBody>
      </p:sp>
      <p:sp>
        <p:nvSpPr>
          <p:cNvPr id="3" name="Content Placeholder 2">
            <a:extLst>
              <a:ext uri="{FF2B5EF4-FFF2-40B4-BE49-F238E27FC236}">
                <a16:creationId xmlns:a16="http://schemas.microsoft.com/office/drawing/2014/main" id="{F8F563F4-77BC-0D1C-C0B3-C2C84CC43EDA}"/>
              </a:ext>
            </a:extLst>
          </p:cNvPr>
          <p:cNvSpPr>
            <a:spLocks noGrp="1"/>
          </p:cNvSpPr>
          <p:nvPr>
            <p:ph idx="1"/>
          </p:nvPr>
        </p:nvSpPr>
        <p:spPr>
          <a:xfrm>
            <a:off x="254000" y="1332911"/>
            <a:ext cx="11684000" cy="5181600"/>
          </a:xfrm>
        </p:spPr>
        <p:txBody>
          <a:bodyPr/>
          <a:lstStyle/>
          <a:p>
            <a:r>
              <a:rPr lang="en-US" dirty="0"/>
              <a:t>Enhance the </a:t>
            </a:r>
            <a:r>
              <a:rPr lang="en-US" dirty="0" err="1"/>
              <a:t>ChatBot</a:t>
            </a:r>
            <a:r>
              <a:rPr lang="en-US" dirty="0"/>
              <a:t> model by introducing more variables and data</a:t>
            </a:r>
          </a:p>
          <a:p>
            <a:r>
              <a:rPr lang="en-US" dirty="0"/>
              <a:t>Integrate the </a:t>
            </a:r>
            <a:r>
              <a:rPr lang="en-US" dirty="0" err="1"/>
              <a:t>ChatBot</a:t>
            </a:r>
            <a:r>
              <a:rPr lang="en-US" dirty="0"/>
              <a:t> system to the recommender systems. </a:t>
            </a:r>
          </a:p>
          <a:p>
            <a:r>
              <a:rPr lang="en-US" dirty="0"/>
              <a:t>Develop </a:t>
            </a:r>
            <a:r>
              <a:rPr lang="en-US" dirty="0" err="1"/>
              <a:t>ChatBot</a:t>
            </a:r>
            <a:r>
              <a:rPr lang="en-US" dirty="0"/>
              <a:t> to capture images for image processing. </a:t>
            </a:r>
          </a:p>
          <a:p>
            <a:r>
              <a:rPr lang="en-US" dirty="0"/>
              <a:t>Introduce </a:t>
            </a:r>
            <a:r>
              <a:rPr lang="en-US"/>
              <a:t>AI methodologies. </a:t>
            </a:r>
            <a:endParaRPr lang="en-US" dirty="0"/>
          </a:p>
        </p:txBody>
      </p:sp>
    </p:spTree>
    <p:extLst>
      <p:ext uri="{BB962C8B-B14F-4D97-AF65-F5344CB8AC3E}">
        <p14:creationId xmlns:p14="http://schemas.microsoft.com/office/powerpoint/2010/main" val="1940542274"/>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755AF9-6AEA-4BCA-A1A2-C57A58214B9E}"/>
              </a:ext>
            </a:extLst>
          </p:cNvPr>
          <p:cNvSpPr>
            <a:spLocks noGrp="1"/>
          </p:cNvSpPr>
          <p:nvPr>
            <p:ph type="title"/>
          </p:nvPr>
        </p:nvSpPr>
        <p:spPr>
          <a:xfrm>
            <a:off x="963084" y="4725144"/>
            <a:ext cx="10363200" cy="1362075"/>
          </a:xfrm>
        </p:spPr>
        <p:txBody>
          <a:bodyPr/>
          <a:lstStyle/>
          <a:p>
            <a:r>
              <a:rPr lang="en-US" dirty="0"/>
              <a:t>M.U. Amanullath | IT20155520</a:t>
            </a:r>
          </a:p>
        </p:txBody>
      </p:sp>
      <p:sp>
        <p:nvSpPr>
          <p:cNvPr id="6" name="Text Placeholder 5">
            <a:extLst>
              <a:ext uri="{FF2B5EF4-FFF2-40B4-BE49-F238E27FC236}">
                <a16:creationId xmlns:a16="http://schemas.microsoft.com/office/drawing/2014/main" id="{07A91C59-28F0-4A9C-ACA2-19A536A0C380}"/>
              </a:ext>
            </a:extLst>
          </p:cNvPr>
          <p:cNvSpPr>
            <a:spLocks noGrp="1"/>
          </p:cNvSpPr>
          <p:nvPr>
            <p:ph type="body" idx="1"/>
          </p:nvPr>
        </p:nvSpPr>
        <p:spPr/>
        <p:txBody>
          <a:bodyPr/>
          <a:lstStyle/>
          <a:p>
            <a:r>
              <a:rPr lang="en-US" dirty="0">
                <a:effectLst/>
                <a:latin typeface="Arial" panose="020B0604020202020204" pitchFamily="34" charset="0"/>
              </a:rPr>
              <a:t>B.Sc. (Hons) Degree in Information Technology Specialized in Data Science</a:t>
            </a:r>
            <a:endParaRPr lang="en-US" dirty="0"/>
          </a:p>
        </p:txBody>
      </p:sp>
      <p:sp>
        <p:nvSpPr>
          <p:cNvPr id="4" name="Rectangle 3">
            <a:extLst>
              <a:ext uri="{FF2B5EF4-FFF2-40B4-BE49-F238E27FC236}">
                <a16:creationId xmlns:a16="http://schemas.microsoft.com/office/drawing/2014/main" id="{5FB98E66-DBD5-4B29-AC68-A58A70C64231}"/>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dirty="0">
                <a:solidFill>
                  <a:schemeClr val="tx1"/>
                </a:solidFill>
              </a:rPr>
              <a:t>TMP-23-283</a:t>
            </a:r>
            <a:endParaRPr lang="en-US" sz="1800" b="0" dirty="0">
              <a:solidFill>
                <a:schemeClr val="tx1"/>
              </a:solidFill>
            </a:endParaRPr>
          </a:p>
        </p:txBody>
      </p:sp>
      <p:pic>
        <p:nvPicPr>
          <p:cNvPr id="3" name="Picture 2" descr="A picture containing person, person, standing, posing&#10;&#10;Description automatically generated">
            <a:extLst>
              <a:ext uri="{FF2B5EF4-FFF2-40B4-BE49-F238E27FC236}">
                <a16:creationId xmlns:a16="http://schemas.microsoft.com/office/drawing/2014/main" id="{DBFBD65F-B172-ED3A-A626-A108667A07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40417" y="116632"/>
            <a:ext cx="2323102" cy="2323102"/>
          </a:xfrm>
          <a:prstGeom prst="rect">
            <a:avLst/>
          </a:prstGeom>
        </p:spPr>
      </p:pic>
    </p:spTree>
    <p:extLst>
      <p:ext uri="{BB962C8B-B14F-4D97-AF65-F5344CB8AC3E}">
        <p14:creationId xmlns:p14="http://schemas.microsoft.com/office/powerpoint/2010/main" val="410525840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Research Question</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lstStyle/>
          <a:p>
            <a:pPr algn="just"/>
            <a:r>
              <a:rPr lang="en-US" sz="3000" b="1" dirty="0"/>
              <a:t>How can you get suggestions through</a:t>
            </a:r>
          </a:p>
          <a:p>
            <a:pPr marL="0" indent="0" algn="just">
              <a:buNone/>
            </a:pPr>
            <a:r>
              <a:rPr lang="en-US" sz="3000" b="1" dirty="0"/>
              <a:t>a chat bot to improve your current PC</a:t>
            </a:r>
          </a:p>
          <a:p>
            <a:pPr marL="0" indent="0" algn="just">
              <a:buNone/>
            </a:pPr>
            <a:r>
              <a:rPr lang="en-US" sz="3000" b="1" dirty="0"/>
              <a:t>setup if you do not know the current </a:t>
            </a:r>
          </a:p>
          <a:p>
            <a:pPr marL="0" indent="0" algn="just">
              <a:buNone/>
            </a:pPr>
            <a:r>
              <a:rPr lang="en-US" sz="3000" b="1" dirty="0"/>
              <a:t>components of your PC?</a:t>
            </a:r>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b="1" dirty="0">
                <a:solidFill>
                  <a:schemeClr val="tx1"/>
                </a:solidFill>
              </a:rPr>
              <a:t>M.U. Amanullath  </a:t>
            </a:r>
            <a:r>
              <a:rPr lang="en-US" sz="1800" dirty="0">
                <a:solidFill>
                  <a:schemeClr val="tx1"/>
                </a:solidFill>
              </a:rPr>
              <a:t>|   </a:t>
            </a:r>
            <a:r>
              <a:rPr lang="en-US" sz="1800" b="0" dirty="0">
                <a:solidFill>
                  <a:schemeClr val="tx1"/>
                </a:solidFill>
              </a:rPr>
              <a:t>TMP-23-283</a:t>
            </a:r>
          </a:p>
        </p:txBody>
      </p:sp>
      <p:pic>
        <p:nvPicPr>
          <p:cNvPr id="3" name="Picture 2" descr="Icon&#10;&#10;Description automatically generated">
            <a:extLst>
              <a:ext uri="{FF2B5EF4-FFF2-40B4-BE49-F238E27FC236}">
                <a16:creationId xmlns:a16="http://schemas.microsoft.com/office/drawing/2014/main" id="{ABE519BB-EEE3-D28F-488C-1D593547C8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1055" y="1484784"/>
            <a:ext cx="3375490" cy="3375490"/>
          </a:xfrm>
          <a:prstGeom prst="rect">
            <a:avLst/>
          </a:prstGeom>
        </p:spPr>
      </p:pic>
    </p:spTree>
    <p:extLst>
      <p:ext uri="{BB962C8B-B14F-4D97-AF65-F5344CB8AC3E}">
        <p14:creationId xmlns:p14="http://schemas.microsoft.com/office/powerpoint/2010/main" val="81479681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Research Gap</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lstStyle/>
          <a:p>
            <a:pPr algn="just"/>
            <a:r>
              <a:rPr lang="en-US" sz="3000" dirty="0"/>
              <a:t>While the existing work demonstrates how to implement object detection [1][2], it does not specifically address the identification of computer hardware components. There is a need for a specialized approach to accurately and efficiently identify computer hardware components in near real-time.</a:t>
            </a:r>
          </a:p>
        </p:txBody>
      </p:sp>
      <p:sp>
        <p:nvSpPr>
          <p:cNvPr id="4" name="Rectangle 3">
            <a:extLst>
              <a:ext uri="{FF2B5EF4-FFF2-40B4-BE49-F238E27FC236}">
                <a16:creationId xmlns:a16="http://schemas.microsoft.com/office/drawing/2014/main" id="{B9D9F080-0780-4554-8055-A289E0D4EDA8}"/>
              </a:ext>
            </a:extLst>
          </p:cNvPr>
          <p:cNvSpPr/>
          <p:nvPr/>
        </p:nvSpPr>
        <p:spPr>
          <a:xfrm>
            <a:off x="2687817" y="6492875"/>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b="1" dirty="0">
                <a:solidFill>
                  <a:schemeClr val="tx1"/>
                </a:solidFill>
              </a:rPr>
              <a:t>M.U. Amanullath  </a:t>
            </a:r>
            <a:r>
              <a:rPr lang="en-US" sz="1800" dirty="0">
                <a:solidFill>
                  <a:schemeClr val="tx1"/>
                </a:solidFill>
              </a:rPr>
              <a:t>|   </a:t>
            </a:r>
            <a:r>
              <a:rPr lang="en-US" sz="1800" b="0" dirty="0">
                <a:solidFill>
                  <a:schemeClr val="tx1"/>
                </a:solidFill>
              </a:rPr>
              <a:t>TMP-23-283</a:t>
            </a:r>
          </a:p>
        </p:txBody>
      </p:sp>
      <p:pic>
        <p:nvPicPr>
          <p:cNvPr id="3074" name="Picture 2">
            <a:extLst>
              <a:ext uri="{FF2B5EF4-FFF2-40B4-BE49-F238E27FC236}">
                <a16:creationId xmlns:a16="http://schemas.microsoft.com/office/drawing/2014/main" id="{04D285A0-D161-06C2-E58A-B998D7FC3C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84232" y="3140968"/>
            <a:ext cx="3084488" cy="308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679998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Specific Objectives</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normAutofit/>
          </a:bodyPr>
          <a:lstStyle/>
          <a:p>
            <a:pPr algn="just"/>
            <a:r>
              <a:rPr lang="en-US" sz="3000" dirty="0"/>
              <a:t>The objective of this component is to develop a near-real-time computer hardware identification system that can accurately identify computer hardware components (mainly RAM and storage). </a:t>
            </a:r>
          </a:p>
          <a:p>
            <a:pPr algn="just"/>
            <a:endParaRPr lang="en-US" sz="3000" dirty="0"/>
          </a:p>
          <a:p>
            <a:pPr algn="just"/>
            <a:r>
              <a:rPr lang="en-US" sz="3000" dirty="0"/>
              <a:t>Integrate the object detection algorithm with a chat bot interface for real-time identification and user interaction.</a:t>
            </a:r>
          </a:p>
          <a:p>
            <a:endParaRPr lang="en-US" sz="5800" dirty="0"/>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sz="1800" b="0" dirty="0">
                <a:solidFill>
                  <a:schemeClr val="tx1"/>
                </a:solidFill>
              </a:rPr>
              <a:t>TMP-23-283</a:t>
            </a:r>
          </a:p>
        </p:txBody>
      </p:sp>
      <p:pic>
        <p:nvPicPr>
          <p:cNvPr id="1032" name="Picture 8">
            <a:extLst>
              <a:ext uri="{FF2B5EF4-FFF2-40B4-BE49-F238E27FC236}">
                <a16:creationId xmlns:a16="http://schemas.microsoft.com/office/drawing/2014/main" id="{10A973B0-09F0-D2C0-8644-64CC2599E5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00864" y="4005064"/>
            <a:ext cx="2167136" cy="2167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846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Sub Objectives</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normAutofit/>
          </a:bodyPr>
          <a:lstStyle/>
          <a:p>
            <a:pPr algn="just">
              <a:buSzPts val="1500"/>
            </a:pPr>
            <a:r>
              <a:rPr lang="en-US" sz="3000" dirty="0"/>
              <a:t>Collect images of computer hardware components and label them using appropriate labeling tools.</a:t>
            </a:r>
          </a:p>
          <a:p>
            <a:pPr algn="just">
              <a:buSzPts val="1500"/>
            </a:pPr>
            <a:r>
              <a:rPr lang="en-US" sz="3000" dirty="0"/>
              <a:t>Train and evaluate YOLO, Faster R-CNN, and Faster SqueezeNet object detection algorithms on the labeled dataset.</a:t>
            </a:r>
          </a:p>
          <a:p>
            <a:pPr algn="just">
              <a:buSzPts val="1500"/>
            </a:pPr>
            <a:r>
              <a:rPr lang="en-US" sz="3000" dirty="0"/>
              <a:t>Modify the object detection algorithm to improve accuracy and reduce processing time.</a:t>
            </a:r>
          </a:p>
          <a:p>
            <a:pPr algn="just">
              <a:buSzPts val="1500"/>
            </a:pPr>
            <a:r>
              <a:rPr lang="en-US" sz="3000" dirty="0"/>
              <a:t>Integrate the object detection algorithm with the chat bot interface for real-time identification and user interaction.</a:t>
            </a:r>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b="1" dirty="0">
                <a:solidFill>
                  <a:schemeClr val="tx1"/>
                </a:solidFill>
              </a:rPr>
              <a:t>M.U. Amanullath</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2" name="Picture 2">
            <a:extLst>
              <a:ext uri="{FF2B5EF4-FFF2-40B4-BE49-F238E27FC236}">
                <a16:creationId xmlns:a16="http://schemas.microsoft.com/office/drawing/2014/main" id="{118A1540-C083-4A63-4534-D26F59CA30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32304" y="4653136"/>
            <a:ext cx="1800200" cy="18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89370"/>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Methodology</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dirty="0">
                <a:solidFill>
                  <a:schemeClr val="tx1"/>
                </a:solidFill>
              </a:rPr>
              <a:t>TMP-23-283</a:t>
            </a:r>
            <a:endParaRPr lang="en-US" sz="1800" b="0" dirty="0">
              <a:solidFill>
                <a:schemeClr val="tx1"/>
              </a:solidFill>
            </a:endParaRPr>
          </a:p>
        </p:txBody>
      </p:sp>
      <p:pic>
        <p:nvPicPr>
          <p:cNvPr id="14" name="Content Placeholder 13">
            <a:extLst>
              <a:ext uri="{FF2B5EF4-FFF2-40B4-BE49-F238E27FC236}">
                <a16:creationId xmlns:a16="http://schemas.microsoft.com/office/drawing/2014/main" id="{8BF8B635-AEB0-B0FB-19A0-0183F06B426E}"/>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312834" y="1268760"/>
            <a:ext cx="7481827" cy="5055840"/>
          </a:xfrm>
        </p:spPr>
      </p:pic>
    </p:spTree>
    <p:extLst>
      <p:ext uri="{BB962C8B-B14F-4D97-AF65-F5344CB8AC3E}">
        <p14:creationId xmlns:p14="http://schemas.microsoft.com/office/powerpoint/2010/main" val="88037823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Methodology</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dirty="0">
                <a:solidFill>
                  <a:schemeClr val="tx1"/>
                </a:solidFill>
              </a:rPr>
              <a:t>TMP-23-283</a:t>
            </a:r>
            <a:endParaRPr lang="en-US" sz="1800" b="0" dirty="0">
              <a:solidFill>
                <a:schemeClr val="tx1"/>
              </a:solidFill>
            </a:endParaRPr>
          </a:p>
        </p:txBody>
      </p:sp>
      <p:pic>
        <p:nvPicPr>
          <p:cNvPr id="1026" name="Picture 2" descr="A screenshot of a computer&#10;&#10;Description automatically generated with low confidence">
            <a:extLst>
              <a:ext uri="{FF2B5EF4-FFF2-40B4-BE49-F238E27FC236}">
                <a16:creationId xmlns:a16="http://schemas.microsoft.com/office/drawing/2014/main" id="{D9B36B58-872A-1678-D0E5-B9B09E2AAB7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1344" y="1427491"/>
            <a:ext cx="3852817" cy="395521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7" name="Picture 6">
            <a:extLst>
              <a:ext uri="{FF2B5EF4-FFF2-40B4-BE49-F238E27FC236}">
                <a16:creationId xmlns:a16="http://schemas.microsoft.com/office/drawing/2014/main" id="{8B84073C-0C95-23A6-5E4B-416ECAEA742C}"/>
              </a:ext>
            </a:extLst>
          </p:cNvPr>
          <p:cNvPicPr>
            <a:picLocks noChangeAspect="1"/>
          </p:cNvPicPr>
          <p:nvPr/>
        </p:nvPicPr>
        <p:blipFill rotWithShape="1">
          <a:blip r:embed="rId4"/>
          <a:srcRect l="17830" t="11866"/>
          <a:stretch/>
        </p:blipFill>
        <p:spPr>
          <a:xfrm>
            <a:off x="8413181" y="1384437"/>
            <a:ext cx="3431704" cy="20998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28" name="Picture 4">
            <a:extLst>
              <a:ext uri="{FF2B5EF4-FFF2-40B4-BE49-F238E27FC236}">
                <a16:creationId xmlns:a16="http://schemas.microsoft.com/office/drawing/2014/main" id="{FF862E5C-E4A5-79BB-3ED2-1099D9B5B43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0264"/>
          <a:stretch/>
        </p:blipFill>
        <p:spPr bwMode="auto">
          <a:xfrm>
            <a:off x="4339967" y="1363808"/>
            <a:ext cx="3777408" cy="25844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EA7F695A-D08E-3066-4E6D-B28CCB938BAB}"/>
              </a:ext>
            </a:extLst>
          </p:cNvPr>
          <p:cNvSpPr txBox="1"/>
          <p:nvPr/>
        </p:nvSpPr>
        <p:spPr>
          <a:xfrm>
            <a:off x="1055440" y="5430509"/>
            <a:ext cx="1865027" cy="369332"/>
          </a:xfrm>
          <a:prstGeom prst="rect">
            <a:avLst/>
          </a:prstGeom>
          <a:noFill/>
        </p:spPr>
        <p:txBody>
          <a:bodyPr wrap="square" rtlCol="0">
            <a:spAutoFit/>
          </a:bodyPr>
          <a:lstStyle/>
          <a:p>
            <a:r>
              <a:rPr lang="en-US" b="1" dirty="0"/>
              <a:t>Types of RAM</a:t>
            </a:r>
          </a:p>
        </p:txBody>
      </p:sp>
      <p:sp>
        <p:nvSpPr>
          <p:cNvPr id="9" name="TextBox 8">
            <a:extLst>
              <a:ext uri="{FF2B5EF4-FFF2-40B4-BE49-F238E27FC236}">
                <a16:creationId xmlns:a16="http://schemas.microsoft.com/office/drawing/2014/main" id="{072DF741-DA13-EC9D-5CE2-01B6AB17C8D8}"/>
              </a:ext>
            </a:extLst>
          </p:cNvPr>
          <p:cNvSpPr txBox="1"/>
          <p:nvPr/>
        </p:nvSpPr>
        <p:spPr>
          <a:xfrm>
            <a:off x="5214286" y="3948295"/>
            <a:ext cx="2249866" cy="369332"/>
          </a:xfrm>
          <a:prstGeom prst="rect">
            <a:avLst/>
          </a:prstGeom>
          <a:noFill/>
        </p:spPr>
        <p:txBody>
          <a:bodyPr wrap="square" rtlCol="0">
            <a:spAutoFit/>
          </a:bodyPr>
          <a:lstStyle/>
          <a:p>
            <a:r>
              <a:rPr lang="en-US" b="1" dirty="0"/>
              <a:t>Types of Storage</a:t>
            </a:r>
          </a:p>
        </p:txBody>
      </p:sp>
      <p:sp>
        <p:nvSpPr>
          <p:cNvPr id="10" name="TextBox 9">
            <a:extLst>
              <a:ext uri="{FF2B5EF4-FFF2-40B4-BE49-F238E27FC236}">
                <a16:creationId xmlns:a16="http://schemas.microsoft.com/office/drawing/2014/main" id="{3D883949-4F9C-3FAB-4CFA-0D42925FCB80}"/>
              </a:ext>
            </a:extLst>
          </p:cNvPr>
          <p:cNvSpPr txBox="1"/>
          <p:nvPr/>
        </p:nvSpPr>
        <p:spPr>
          <a:xfrm>
            <a:off x="9196519" y="3504231"/>
            <a:ext cx="1865027" cy="369332"/>
          </a:xfrm>
          <a:prstGeom prst="rect">
            <a:avLst/>
          </a:prstGeom>
          <a:noFill/>
        </p:spPr>
        <p:txBody>
          <a:bodyPr wrap="square" rtlCol="0">
            <a:spAutoFit/>
          </a:bodyPr>
          <a:lstStyle/>
          <a:p>
            <a:r>
              <a:rPr lang="en-US" b="1" dirty="0"/>
              <a:t>Sizes of M.2s</a:t>
            </a:r>
          </a:p>
        </p:txBody>
      </p:sp>
    </p:spTree>
    <p:extLst>
      <p:ext uri="{BB962C8B-B14F-4D97-AF65-F5344CB8AC3E}">
        <p14:creationId xmlns:p14="http://schemas.microsoft.com/office/powerpoint/2010/main" val="264933667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Tools and Techniques</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dirty="0">
                <a:solidFill>
                  <a:schemeClr val="tx1"/>
                </a:solidFill>
              </a:rPr>
              <a:t>TMP-23-283</a:t>
            </a:r>
            <a:endParaRPr lang="en-US" sz="1800" b="0" dirty="0">
              <a:solidFill>
                <a:schemeClr val="tx1"/>
              </a:solidFill>
            </a:endParaRPr>
          </a:p>
        </p:txBody>
      </p:sp>
      <p:sp>
        <p:nvSpPr>
          <p:cNvPr id="3" name="Content Placeholder 2">
            <a:extLst>
              <a:ext uri="{FF2B5EF4-FFF2-40B4-BE49-F238E27FC236}">
                <a16:creationId xmlns:a16="http://schemas.microsoft.com/office/drawing/2014/main" id="{8A96D183-26DC-A9F8-EC2C-569A7D07B344}"/>
              </a:ext>
            </a:extLst>
          </p:cNvPr>
          <p:cNvSpPr>
            <a:spLocks noGrp="1"/>
          </p:cNvSpPr>
          <p:nvPr>
            <p:ph idx="1"/>
          </p:nvPr>
        </p:nvSpPr>
        <p:spPr>
          <a:xfrm>
            <a:off x="203200" y="1096962"/>
            <a:ext cx="11684000" cy="5181600"/>
          </a:xfrm>
        </p:spPr>
        <p:txBody>
          <a:bodyPr>
            <a:normAutofit fontScale="70000" lnSpcReduction="20000"/>
          </a:bodyPr>
          <a:lstStyle/>
          <a:p>
            <a:pPr marL="0" indent="0">
              <a:buNone/>
            </a:pPr>
            <a:r>
              <a:rPr lang="en-GB" b="1" dirty="0">
                <a:solidFill>
                  <a:schemeClr val="tx1"/>
                </a:solidFill>
              </a:rPr>
              <a:t>Programming Languages:</a:t>
            </a:r>
          </a:p>
          <a:p>
            <a:r>
              <a:rPr lang="en-GB" dirty="0">
                <a:solidFill>
                  <a:schemeClr val="tx1"/>
                </a:solidFill>
              </a:rPr>
              <a:t>Python </a:t>
            </a:r>
          </a:p>
          <a:p>
            <a:endParaRPr lang="en-GB" dirty="0">
              <a:solidFill>
                <a:schemeClr val="tx1"/>
              </a:solidFill>
            </a:endParaRPr>
          </a:p>
          <a:p>
            <a:pPr marL="0" indent="0">
              <a:buNone/>
            </a:pPr>
            <a:r>
              <a:rPr lang="en-GB" b="1" dirty="0">
                <a:solidFill>
                  <a:schemeClr val="tx1"/>
                </a:solidFill>
              </a:rPr>
              <a:t>Tools:</a:t>
            </a:r>
          </a:p>
          <a:p>
            <a:r>
              <a:rPr lang="en-US" dirty="0">
                <a:solidFill>
                  <a:schemeClr val="tx1"/>
                </a:solidFill>
              </a:rPr>
              <a:t>Labeling images - </a:t>
            </a:r>
            <a:r>
              <a:rPr lang="en-US" dirty="0" err="1">
                <a:solidFill>
                  <a:schemeClr val="tx1"/>
                </a:solidFill>
              </a:rPr>
              <a:t>LabelImg</a:t>
            </a:r>
            <a:r>
              <a:rPr lang="en-US" dirty="0">
                <a:solidFill>
                  <a:schemeClr val="tx1"/>
                </a:solidFill>
              </a:rPr>
              <a:t> tool</a:t>
            </a:r>
          </a:p>
          <a:p>
            <a:r>
              <a:rPr lang="en-GB" dirty="0">
                <a:solidFill>
                  <a:schemeClr val="tx1"/>
                </a:solidFill>
              </a:rPr>
              <a:t>Google </a:t>
            </a:r>
            <a:r>
              <a:rPr lang="en-GB" dirty="0" err="1">
                <a:solidFill>
                  <a:schemeClr val="tx1"/>
                </a:solidFill>
              </a:rPr>
              <a:t>Colab</a:t>
            </a:r>
            <a:r>
              <a:rPr lang="en-GB" dirty="0">
                <a:solidFill>
                  <a:schemeClr val="tx1"/>
                </a:solidFill>
              </a:rPr>
              <a:t>, Visual Studio Code</a:t>
            </a:r>
          </a:p>
          <a:p>
            <a:endParaRPr lang="en-US" dirty="0">
              <a:solidFill>
                <a:schemeClr val="tx1"/>
              </a:solidFill>
            </a:endParaRPr>
          </a:p>
          <a:p>
            <a:endParaRPr lang="en-US" dirty="0">
              <a:solidFill>
                <a:schemeClr val="tx1"/>
              </a:solidFill>
            </a:endParaRPr>
          </a:p>
          <a:p>
            <a:pPr marL="0" indent="0">
              <a:buNone/>
            </a:pPr>
            <a:r>
              <a:rPr lang="en-GB" b="1" dirty="0">
                <a:solidFill>
                  <a:schemeClr val="tx1"/>
                </a:solidFill>
              </a:rPr>
              <a:t>Technology stack:</a:t>
            </a:r>
          </a:p>
          <a:p>
            <a:r>
              <a:rPr lang="en-GB" dirty="0">
                <a:solidFill>
                  <a:schemeClr val="tx1"/>
                </a:solidFill>
              </a:rPr>
              <a:t>Version controlling-GitHub</a:t>
            </a:r>
          </a:p>
          <a:p>
            <a:endParaRPr lang="en-GB" dirty="0">
              <a:solidFill>
                <a:schemeClr val="tx1"/>
              </a:solidFill>
            </a:endParaRPr>
          </a:p>
          <a:p>
            <a:pPr marL="0" indent="0">
              <a:buNone/>
            </a:pPr>
            <a:r>
              <a:rPr lang="en-GB" b="1" dirty="0">
                <a:solidFill>
                  <a:schemeClr val="tx1"/>
                </a:solidFill>
              </a:rPr>
              <a:t>Algorithm:</a:t>
            </a:r>
          </a:p>
          <a:p>
            <a:r>
              <a:rPr lang="en-US" dirty="0">
                <a:solidFill>
                  <a:schemeClr val="tx1"/>
                </a:solidFill>
              </a:rPr>
              <a:t>R-CNN</a:t>
            </a:r>
          </a:p>
          <a:p>
            <a:pPr marL="0" indent="0">
              <a:buNone/>
            </a:pPr>
            <a:r>
              <a:rPr lang="en-US" dirty="0"/>
              <a:t>          </a:t>
            </a:r>
            <a:r>
              <a:rPr lang="en-US" dirty="0">
                <a:solidFill>
                  <a:schemeClr val="tx1"/>
                </a:solidFill>
              </a:rPr>
              <a:t>or</a:t>
            </a:r>
          </a:p>
          <a:p>
            <a:r>
              <a:rPr lang="en-US" dirty="0">
                <a:solidFill>
                  <a:schemeClr val="tx1"/>
                </a:solidFill>
              </a:rPr>
              <a:t>YOLO (You Only Look Once) Algorithm – Object detection</a:t>
            </a:r>
          </a:p>
          <a:p>
            <a:endParaRPr lang="en-US" dirty="0"/>
          </a:p>
        </p:txBody>
      </p:sp>
      <p:pic>
        <p:nvPicPr>
          <p:cNvPr id="6" name="Picture 5" descr="Icon&#10;&#10;Description automatically generated">
            <a:extLst>
              <a:ext uri="{FF2B5EF4-FFF2-40B4-BE49-F238E27FC236}">
                <a16:creationId xmlns:a16="http://schemas.microsoft.com/office/drawing/2014/main" id="{B0C5A5BF-0454-456F-91C5-E10E2D2E71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4168" y="1192534"/>
            <a:ext cx="1428750" cy="1428750"/>
          </a:xfrm>
          <a:prstGeom prst="rect">
            <a:avLst/>
          </a:prstGeom>
        </p:spPr>
      </p:pic>
      <p:pic>
        <p:nvPicPr>
          <p:cNvPr id="11" name="Picture 10" descr="Logo&#10;&#10;Description automatically generated">
            <a:extLst>
              <a:ext uri="{FF2B5EF4-FFF2-40B4-BE49-F238E27FC236}">
                <a16:creationId xmlns:a16="http://schemas.microsoft.com/office/drawing/2014/main" id="{B5645A7F-C1E0-40C7-938C-3DCB8913E4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5555" y="3077870"/>
            <a:ext cx="1724025" cy="1428750"/>
          </a:xfrm>
          <a:prstGeom prst="rect">
            <a:avLst/>
          </a:prstGeom>
        </p:spPr>
      </p:pic>
      <p:pic>
        <p:nvPicPr>
          <p:cNvPr id="12" name="Picture 11" descr="A picture containing text, clipart&#10;&#10;Description automatically generated">
            <a:extLst>
              <a:ext uri="{FF2B5EF4-FFF2-40B4-BE49-F238E27FC236}">
                <a16:creationId xmlns:a16="http://schemas.microsoft.com/office/drawing/2014/main" id="{19B98C9F-D42A-4BD1-BF8B-0E64F3D686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9671" y="2993116"/>
            <a:ext cx="1598258" cy="1598258"/>
          </a:xfrm>
          <a:prstGeom prst="rect">
            <a:avLst/>
          </a:prstGeom>
        </p:spPr>
      </p:pic>
      <p:pic>
        <p:nvPicPr>
          <p:cNvPr id="2050" name="Picture 2">
            <a:extLst>
              <a:ext uri="{FF2B5EF4-FFF2-40B4-BE49-F238E27FC236}">
                <a16:creationId xmlns:a16="http://schemas.microsoft.com/office/drawing/2014/main" id="{404F5810-86A1-79EF-5E69-648B7D5FFAB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552384" y="4836256"/>
            <a:ext cx="1442306" cy="1442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362227"/>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Requirements</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dirty="0">
                <a:solidFill>
                  <a:schemeClr val="tx1"/>
                </a:solidFill>
              </a:rPr>
              <a:t>TMP-23-283</a:t>
            </a:r>
            <a:endParaRPr lang="en-US" sz="1800" b="0" dirty="0">
              <a:solidFill>
                <a:schemeClr val="tx1"/>
              </a:solidFill>
            </a:endParaRPr>
          </a:p>
        </p:txBody>
      </p:sp>
      <p:sp>
        <p:nvSpPr>
          <p:cNvPr id="3" name="Content Placeholder 2">
            <a:extLst>
              <a:ext uri="{FF2B5EF4-FFF2-40B4-BE49-F238E27FC236}">
                <a16:creationId xmlns:a16="http://schemas.microsoft.com/office/drawing/2014/main" id="{8A96D183-26DC-A9F8-EC2C-569A7D07B344}"/>
              </a:ext>
            </a:extLst>
          </p:cNvPr>
          <p:cNvSpPr>
            <a:spLocks noGrp="1"/>
          </p:cNvSpPr>
          <p:nvPr>
            <p:ph idx="1"/>
          </p:nvPr>
        </p:nvSpPr>
        <p:spPr>
          <a:xfrm>
            <a:off x="203200" y="1096962"/>
            <a:ext cx="11684000" cy="5181600"/>
          </a:xfrm>
        </p:spPr>
        <p:txBody>
          <a:bodyPr>
            <a:normAutofit/>
          </a:bodyPr>
          <a:lstStyle/>
          <a:p>
            <a:pPr marL="0" indent="0">
              <a:buNone/>
            </a:pPr>
            <a:r>
              <a:rPr lang="en-GB" b="1" dirty="0">
                <a:solidFill>
                  <a:schemeClr val="tx1"/>
                </a:solidFill>
              </a:rPr>
              <a:t>Functional requirements:</a:t>
            </a:r>
          </a:p>
          <a:p>
            <a:r>
              <a:rPr lang="en-GB" dirty="0">
                <a:solidFill>
                  <a:schemeClr val="tx1"/>
                </a:solidFill>
              </a:rPr>
              <a:t>Abilit</a:t>
            </a:r>
            <a:r>
              <a:rPr lang="en-GB" dirty="0"/>
              <a:t>y to accurately identify computer hardware components.</a:t>
            </a:r>
          </a:p>
          <a:p>
            <a:r>
              <a:rPr lang="en-GB" dirty="0">
                <a:solidFill>
                  <a:schemeClr val="tx1"/>
                </a:solidFill>
              </a:rPr>
              <a:t>Ability to identify multiple hardware comp</a:t>
            </a:r>
            <a:r>
              <a:rPr lang="en-GB" dirty="0"/>
              <a:t>onents in a </a:t>
            </a:r>
            <a:r>
              <a:rPr lang="en-GB"/>
              <a:t>single image.</a:t>
            </a:r>
            <a:endParaRPr lang="en-GB" dirty="0">
              <a:solidFill>
                <a:schemeClr val="tx1"/>
              </a:solidFill>
            </a:endParaRPr>
          </a:p>
          <a:p>
            <a:endParaRPr lang="en-GB" dirty="0">
              <a:solidFill>
                <a:schemeClr val="tx1"/>
              </a:solidFill>
            </a:endParaRPr>
          </a:p>
          <a:p>
            <a:pPr marL="0" indent="0">
              <a:buNone/>
            </a:pPr>
            <a:r>
              <a:rPr lang="en-GB" b="1" dirty="0">
                <a:solidFill>
                  <a:schemeClr val="tx1"/>
                </a:solidFill>
              </a:rPr>
              <a:t>Non-Functional Requirements:</a:t>
            </a:r>
          </a:p>
          <a:p>
            <a:r>
              <a:rPr lang="en-US" dirty="0"/>
              <a:t>Accuracy</a:t>
            </a:r>
          </a:p>
          <a:p>
            <a:r>
              <a:rPr lang="en-US" dirty="0"/>
              <a:t>Near-real time processing time</a:t>
            </a:r>
          </a:p>
        </p:txBody>
      </p:sp>
    </p:spTree>
    <p:extLst>
      <p:ext uri="{BB962C8B-B14F-4D97-AF65-F5344CB8AC3E}">
        <p14:creationId xmlns:p14="http://schemas.microsoft.com/office/powerpoint/2010/main" val="953522435"/>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Diagram&#10;&#10;Description automatically generated">
            <a:extLst>
              <a:ext uri="{FF2B5EF4-FFF2-40B4-BE49-F238E27FC236}">
                <a16:creationId xmlns:a16="http://schemas.microsoft.com/office/drawing/2014/main" id="{34F5929C-642D-AEE1-45BA-FBD4F71994A5}"/>
              </a:ext>
            </a:extLst>
          </p:cNvPr>
          <p:cNvPicPr>
            <a:picLocks noChangeAspect="1"/>
          </p:cNvPicPr>
          <p:nvPr/>
        </p:nvPicPr>
        <p:blipFill rotWithShape="1">
          <a:blip r:embed="rId3">
            <a:extLst>
              <a:ext uri="{28A0092B-C50C-407E-A947-70E740481C1C}">
                <a14:useLocalDpi xmlns:a14="http://schemas.microsoft.com/office/drawing/2010/main" val="0"/>
              </a:ext>
            </a:extLst>
          </a:blip>
          <a:srcRect b="8651"/>
          <a:stretch/>
        </p:blipFill>
        <p:spPr>
          <a:xfrm>
            <a:off x="551384" y="476672"/>
            <a:ext cx="10848528" cy="5574371"/>
          </a:xfrm>
          <a:prstGeom prst="rect">
            <a:avLst/>
          </a:prstGeom>
        </p:spPr>
      </p:pic>
      <p:sp>
        <p:nvSpPr>
          <p:cNvPr id="2" name="Title 1">
            <a:extLst>
              <a:ext uri="{FF2B5EF4-FFF2-40B4-BE49-F238E27FC236}">
                <a16:creationId xmlns:a16="http://schemas.microsoft.com/office/drawing/2014/main" id="{400FFCB7-EC63-495B-9ED3-9E3A0892BB67}"/>
              </a:ext>
            </a:extLst>
          </p:cNvPr>
          <p:cNvSpPr>
            <a:spLocks noGrp="1"/>
          </p:cNvSpPr>
          <p:nvPr>
            <p:ph type="ctrTitle"/>
          </p:nvPr>
        </p:nvSpPr>
        <p:spPr>
          <a:xfrm>
            <a:off x="695400" y="44624"/>
            <a:ext cx="10363200" cy="846902"/>
          </a:xfrm>
        </p:spPr>
        <p:txBody>
          <a:bodyPr/>
          <a:lstStyle/>
          <a:p>
            <a:r>
              <a:rPr lang="en-US" b="1" u="sng" dirty="0"/>
              <a:t>Research Problem</a:t>
            </a:r>
          </a:p>
        </p:txBody>
      </p:sp>
      <p:sp>
        <p:nvSpPr>
          <p:cNvPr id="17" name="Rectangle 16">
            <a:extLst>
              <a:ext uri="{FF2B5EF4-FFF2-40B4-BE49-F238E27FC236}">
                <a16:creationId xmlns:a16="http://schemas.microsoft.com/office/drawing/2014/main" id="{5F6E6576-3C40-EC8C-5634-157CF4AA87EC}"/>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 Research Problem</a:t>
            </a:r>
            <a:endParaRPr lang="en-US" sz="1400" b="1" dirty="0">
              <a:solidFill>
                <a:schemeClr val="tx1"/>
              </a:solidFill>
            </a:endParaRPr>
          </a:p>
        </p:txBody>
      </p:sp>
    </p:spTree>
    <p:extLst>
      <p:ext uri="{BB962C8B-B14F-4D97-AF65-F5344CB8AC3E}">
        <p14:creationId xmlns:p14="http://schemas.microsoft.com/office/powerpoint/2010/main" val="415095530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Work Breakdown Structure</a:t>
            </a:r>
          </a:p>
        </p:txBody>
      </p:sp>
      <p:sp>
        <p:nvSpPr>
          <p:cNvPr id="4" name="Rectangle 3">
            <a:extLst>
              <a:ext uri="{FF2B5EF4-FFF2-40B4-BE49-F238E27FC236}">
                <a16:creationId xmlns:a16="http://schemas.microsoft.com/office/drawing/2014/main" id="{68918CEE-3EE9-4768-90C7-A115F59361EE}"/>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sz="1800" b="0" dirty="0">
                <a:solidFill>
                  <a:schemeClr val="tx1"/>
                </a:solidFill>
              </a:rPr>
              <a:t>TMP-23-283</a:t>
            </a:r>
          </a:p>
        </p:txBody>
      </p:sp>
      <p:pic>
        <p:nvPicPr>
          <p:cNvPr id="2" name="Content Placeholder 1" descr="Graphical user interface&#10;&#10;Description automatically generated">
            <a:extLst>
              <a:ext uri="{FF2B5EF4-FFF2-40B4-BE49-F238E27FC236}">
                <a16:creationId xmlns:a16="http://schemas.microsoft.com/office/drawing/2014/main" id="{20A701F3-2A1B-11A4-7307-9A88782EAE70}"/>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41439" t="1" b="688"/>
          <a:stretch/>
        </p:blipFill>
        <p:spPr bwMode="auto">
          <a:xfrm>
            <a:off x="2279576" y="908720"/>
            <a:ext cx="8712968" cy="567881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1216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pPr algn="l"/>
            <a:r>
              <a:rPr lang="en-US" dirty="0"/>
              <a:t>REFERENCES</a:t>
            </a:r>
          </a:p>
        </p:txBody>
      </p:sp>
      <p:sp>
        <p:nvSpPr>
          <p:cNvPr id="4" name="Rectangle 3">
            <a:extLst>
              <a:ext uri="{FF2B5EF4-FFF2-40B4-BE49-F238E27FC236}">
                <a16:creationId xmlns:a16="http://schemas.microsoft.com/office/drawing/2014/main" id="{68918CEE-3EE9-4768-90C7-A115F59361EE}"/>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IT20155520</a:t>
            </a:r>
            <a:r>
              <a:rPr lang="en-US" sz="1800" dirty="0">
                <a:solidFill>
                  <a:schemeClr val="tx1"/>
                </a:solidFill>
              </a:rPr>
              <a:t>  |   </a:t>
            </a:r>
            <a:r>
              <a:rPr lang="en-US" sz="1800" b="1" dirty="0">
                <a:solidFill>
                  <a:schemeClr val="tx1"/>
                </a:solidFill>
              </a:rPr>
              <a:t>M.U. Amanullath   </a:t>
            </a:r>
            <a:r>
              <a:rPr lang="en-US" sz="1800" dirty="0">
                <a:solidFill>
                  <a:schemeClr val="tx1"/>
                </a:solidFill>
              </a:rPr>
              <a:t>|   </a:t>
            </a:r>
            <a:r>
              <a:rPr lang="en-US" sz="1800" b="0" dirty="0">
                <a:solidFill>
                  <a:schemeClr val="tx1"/>
                </a:solidFill>
              </a:rPr>
              <a:t>TMP-23-283</a:t>
            </a:r>
          </a:p>
        </p:txBody>
      </p:sp>
      <p:sp>
        <p:nvSpPr>
          <p:cNvPr id="10" name="Text Placeholder 2">
            <a:extLst>
              <a:ext uri="{FF2B5EF4-FFF2-40B4-BE49-F238E27FC236}">
                <a16:creationId xmlns:a16="http://schemas.microsoft.com/office/drawing/2014/main" id="{CB442FF6-8E41-0AF9-8348-4126B08BF9B3}"/>
              </a:ext>
            </a:extLst>
          </p:cNvPr>
          <p:cNvSpPr txBox="1">
            <a:spLocks noGrp="1"/>
          </p:cNvSpPr>
          <p:nvPr>
            <p:ph idx="1"/>
          </p:nvPr>
        </p:nvSpPr>
        <p:spPr>
          <a:xfrm>
            <a:off x="304800" y="1143000"/>
            <a:ext cx="11684000" cy="5181600"/>
          </a:xfrm>
          <a:prstGeom prst="rect">
            <a:avLst/>
          </a:prstGeom>
        </p:spPr>
        <p:txBody>
          <a:bodyPr vert="horz" lIns="91440" tIns="45720" rIns="91440" bIns="45720" rtlCol="0" anchor="b">
            <a:normAutofit/>
          </a:bodyPr>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Wingdings" pitchFamily="2" charset="2"/>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Wingdings" pitchFamily="2" charset="2"/>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lang="en-US" dirty="0">
                <a:solidFill>
                  <a:schemeClr val="tx1">
                    <a:lumMod val="65000"/>
                    <a:lumOff val="35000"/>
                  </a:schemeClr>
                </a:solidFill>
              </a:rPr>
              <a:t>[1] A. </a:t>
            </a:r>
            <a:r>
              <a:rPr lang="en-US" dirty="0" err="1">
                <a:solidFill>
                  <a:schemeClr val="tx1">
                    <a:lumMod val="65000"/>
                    <a:lumOff val="35000"/>
                  </a:schemeClr>
                </a:solidFill>
              </a:rPr>
              <a:t>Rosebrock</a:t>
            </a:r>
            <a:r>
              <a:rPr lang="en-US" dirty="0">
                <a:solidFill>
                  <a:schemeClr val="tx1">
                    <a:lumMod val="65000"/>
                    <a:lumOff val="35000"/>
                  </a:schemeClr>
                </a:solidFill>
              </a:rPr>
              <a:t>, </a:t>
            </a:r>
            <a:r>
              <a:rPr lang="en-US" i="1" dirty="0">
                <a:solidFill>
                  <a:schemeClr val="tx1">
                    <a:lumMod val="65000"/>
                    <a:lumOff val="35000"/>
                  </a:schemeClr>
                </a:solidFill>
              </a:rPr>
              <a:t>YOLO object detection with OpenCV</a:t>
            </a:r>
            <a:r>
              <a:rPr lang="en-US" dirty="0">
                <a:solidFill>
                  <a:schemeClr val="tx1">
                    <a:lumMod val="65000"/>
                    <a:lumOff val="35000"/>
                  </a:schemeClr>
                </a:solidFill>
              </a:rPr>
              <a:t>, 12-Nov-2018. [Online]. Available: </a:t>
            </a:r>
            <a:r>
              <a:rPr lang="en-US"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https://pyimagesearch.com/2018/11/12/yolo-object-detection-with-opencv/</a:t>
            </a:r>
            <a:r>
              <a:rPr lang="en-US" dirty="0">
                <a:solidFill>
                  <a:schemeClr val="tx1">
                    <a:lumMod val="65000"/>
                    <a:lumOff val="35000"/>
                  </a:schemeClr>
                </a:solidFill>
              </a:rPr>
              <a:t> [Accessed: Mar-2023]. </a:t>
            </a:r>
          </a:p>
          <a:p>
            <a:endParaRPr lang="en-US" dirty="0">
              <a:solidFill>
                <a:schemeClr val="tx1">
                  <a:lumMod val="65000"/>
                  <a:lumOff val="35000"/>
                </a:schemeClr>
              </a:solidFill>
            </a:endParaRPr>
          </a:p>
          <a:p>
            <a:r>
              <a:rPr lang="en-US" dirty="0">
                <a:solidFill>
                  <a:schemeClr val="tx1">
                    <a:lumMod val="65000"/>
                    <a:lumOff val="35000"/>
                  </a:schemeClr>
                </a:solidFill>
              </a:rPr>
              <a:t>[2] </a:t>
            </a:r>
            <a:r>
              <a:rPr lang="en-US" dirty="0" err="1">
                <a:solidFill>
                  <a:schemeClr val="tx1">
                    <a:lumMod val="65000"/>
                    <a:lumOff val="35000"/>
                  </a:schemeClr>
                </a:solidFill>
              </a:rPr>
              <a:t>Girshick</a:t>
            </a:r>
            <a:r>
              <a:rPr lang="en-US" dirty="0">
                <a:solidFill>
                  <a:schemeClr val="tx1">
                    <a:lumMod val="65000"/>
                    <a:lumOff val="35000"/>
                  </a:schemeClr>
                </a:solidFill>
              </a:rPr>
              <a:t>, R.; Donahue, J.; Darrell, T.; Malik, J. </a:t>
            </a:r>
            <a:r>
              <a:rPr lang="en-US" i="1" dirty="0">
                <a:solidFill>
                  <a:schemeClr val="tx1">
                    <a:lumMod val="65000"/>
                    <a:lumOff val="35000"/>
                  </a:schemeClr>
                </a:solidFill>
              </a:rPr>
              <a:t>Rich feature hierarchies for accurate object detection and semantic segmentation, </a:t>
            </a:r>
            <a:r>
              <a:rPr lang="en-US" dirty="0">
                <a:solidFill>
                  <a:schemeClr val="tx1">
                    <a:lumMod val="65000"/>
                    <a:lumOff val="35000"/>
                  </a:schemeClr>
                </a:solidFill>
              </a:rPr>
              <a:t>2014</a:t>
            </a:r>
            <a:r>
              <a:rPr lang="en-US" dirty="0">
                <a:solidFill>
                  <a:schemeClr val="tx1">
                    <a:lumMod val="65000"/>
                    <a:lumOff val="35000"/>
                  </a:schemeClr>
                </a:solidFill>
                <a:latin typeface="ff4"/>
              </a:rPr>
              <a:t>. </a:t>
            </a:r>
            <a:r>
              <a:rPr lang="en-US" dirty="0">
                <a:solidFill>
                  <a:schemeClr val="tx1">
                    <a:lumMod val="65000"/>
                    <a:lumOff val="35000"/>
                  </a:schemeClr>
                </a:solidFill>
              </a:rPr>
              <a:t>Available: </a:t>
            </a:r>
            <a:r>
              <a:rPr lang="en-US" dirty="0">
                <a:solidFill>
                  <a:schemeClr val="tx1">
                    <a:lumMod val="65000"/>
                    <a:lumOff val="35000"/>
                  </a:schemeClr>
                </a:solidFill>
                <a:hlinkClick r:id="rId4">
                  <a:extLst>
                    <a:ext uri="{A12FA001-AC4F-418D-AE19-62706E023703}">
                      <ahyp:hlinkClr xmlns:ahyp="http://schemas.microsoft.com/office/drawing/2018/hyperlinkcolor" val="tx"/>
                    </a:ext>
                  </a:extLst>
                </a:hlinkClick>
              </a:rPr>
              <a:t>https://www.cv-foundation.org/openaccess/content_cvpr_2014/papers/Girshick_Rich_Feature_Hierarchies_2014_CVPR_paper.pdf</a:t>
            </a:r>
            <a:r>
              <a:rPr lang="en-US" dirty="0">
                <a:solidFill>
                  <a:schemeClr val="tx1">
                    <a:lumMod val="65000"/>
                    <a:lumOff val="35000"/>
                  </a:schemeClr>
                </a:solidFill>
              </a:rPr>
              <a:t> [Accessed: Mar-2023]. </a:t>
            </a:r>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377331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755AF9-6AEA-4BCA-A1A2-C57A58214B9E}"/>
              </a:ext>
            </a:extLst>
          </p:cNvPr>
          <p:cNvSpPr>
            <a:spLocks noGrp="1"/>
          </p:cNvSpPr>
          <p:nvPr>
            <p:ph type="title"/>
          </p:nvPr>
        </p:nvSpPr>
        <p:spPr>
          <a:xfrm>
            <a:off x="914400" y="4306316"/>
            <a:ext cx="10363200" cy="1362075"/>
          </a:xfrm>
        </p:spPr>
        <p:txBody>
          <a:bodyPr/>
          <a:lstStyle/>
          <a:p>
            <a:r>
              <a:rPr lang="en-US" dirty="0"/>
              <a:t>IT20237554  | Rathnaweera </a:t>
            </a:r>
            <a:r>
              <a:rPr lang="en-US" dirty="0" err="1"/>
              <a:t>r.p.w.g</a:t>
            </a:r>
            <a:endParaRPr lang="en-US" dirty="0"/>
          </a:p>
        </p:txBody>
      </p:sp>
      <p:sp>
        <p:nvSpPr>
          <p:cNvPr id="6" name="Text Placeholder 5">
            <a:extLst>
              <a:ext uri="{FF2B5EF4-FFF2-40B4-BE49-F238E27FC236}">
                <a16:creationId xmlns:a16="http://schemas.microsoft.com/office/drawing/2014/main" id="{07A91C59-28F0-4A9C-ACA2-19A536A0C380}"/>
              </a:ext>
            </a:extLst>
          </p:cNvPr>
          <p:cNvSpPr>
            <a:spLocks noGrp="1"/>
          </p:cNvSpPr>
          <p:nvPr>
            <p:ph type="body" idx="1"/>
          </p:nvPr>
        </p:nvSpPr>
        <p:spPr>
          <a:xfrm>
            <a:off x="914400" y="3858271"/>
            <a:ext cx="10363200" cy="1500187"/>
          </a:xfrm>
        </p:spPr>
        <p:txBody>
          <a:bodyPr/>
          <a:lstStyle/>
          <a:p>
            <a:r>
              <a:rPr lang="en-US" dirty="0">
                <a:effectLst/>
                <a:latin typeface="Arial" panose="020B0604020202020204" pitchFamily="34" charset="0"/>
              </a:rPr>
              <a:t>B.Sc. (Hons) Degree in Information Technology Specialized in Data Science</a:t>
            </a:r>
            <a:endParaRPr lang="en-US" dirty="0"/>
          </a:p>
        </p:txBody>
      </p:sp>
      <p:sp>
        <p:nvSpPr>
          <p:cNvPr id="4" name="Rectangle 3">
            <a:extLst>
              <a:ext uri="{FF2B5EF4-FFF2-40B4-BE49-F238E27FC236}">
                <a16:creationId xmlns:a16="http://schemas.microsoft.com/office/drawing/2014/main" id="{5FB98E66-DBD5-4B29-AC68-A58A70C64231}"/>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pic>
        <p:nvPicPr>
          <p:cNvPr id="3" name="Picture 2" descr="A person wearing a black shirt&#10;&#10;Description automatically generated with medium confidence">
            <a:extLst>
              <a:ext uri="{FF2B5EF4-FFF2-40B4-BE49-F238E27FC236}">
                <a16:creationId xmlns:a16="http://schemas.microsoft.com/office/drawing/2014/main" id="{809D5416-4805-5650-D2C7-082DF88173A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896" t="8802" r="1991" b="29674"/>
          <a:stretch/>
        </p:blipFill>
        <p:spPr>
          <a:xfrm>
            <a:off x="10134600" y="152400"/>
            <a:ext cx="1991360" cy="2289399"/>
          </a:xfrm>
          <a:prstGeom prst="rect">
            <a:avLst/>
          </a:prstGeom>
        </p:spPr>
      </p:pic>
    </p:spTree>
    <p:extLst>
      <p:ext uri="{BB962C8B-B14F-4D97-AF65-F5344CB8AC3E}">
        <p14:creationId xmlns:p14="http://schemas.microsoft.com/office/powerpoint/2010/main" val="366921346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con&#10;&#10;Description automatically generated">
            <a:extLst>
              <a:ext uri="{FF2B5EF4-FFF2-40B4-BE49-F238E27FC236}">
                <a16:creationId xmlns:a16="http://schemas.microsoft.com/office/drawing/2014/main" id="{0F69CFDF-3588-BA2D-59C9-9A99B872B19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336" t="9328" r="8581" b="9868"/>
          <a:stretch/>
        </p:blipFill>
        <p:spPr>
          <a:xfrm>
            <a:off x="8763000" y="3181558"/>
            <a:ext cx="3352800" cy="3300591"/>
          </a:xfrm>
          <a:prstGeom prst="rect">
            <a:avLst/>
          </a:prstGeom>
        </p:spPr>
      </p:pic>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u="sng" dirty="0"/>
              <a:t>Specific and Sub Objectives</a:t>
            </a:r>
            <a:br>
              <a:rPr lang="en-US" dirty="0"/>
            </a:br>
            <a:endParaRPr lang="en-US" dirty="0"/>
          </a:p>
        </p:txBody>
      </p:sp>
      <p:sp>
        <p:nvSpPr>
          <p:cNvPr id="2" name="TextBox 1">
            <a:extLst>
              <a:ext uri="{FF2B5EF4-FFF2-40B4-BE49-F238E27FC236}">
                <a16:creationId xmlns:a16="http://schemas.microsoft.com/office/drawing/2014/main" id="{37E8A98A-E489-218C-91DA-270454FCE835}"/>
              </a:ext>
            </a:extLst>
          </p:cNvPr>
          <p:cNvSpPr txBox="1"/>
          <p:nvPr/>
        </p:nvSpPr>
        <p:spPr>
          <a:xfrm>
            <a:off x="685800" y="914400"/>
            <a:ext cx="9753600" cy="3616375"/>
          </a:xfrm>
          <a:prstGeom prst="rect">
            <a:avLst/>
          </a:prstGeom>
          <a:noFill/>
        </p:spPr>
        <p:txBody>
          <a:bodyPr wrap="square" lIns="91440" tIns="45720" rIns="91440" bIns="45720" rtlCol="0" anchor="t">
            <a:spAutoFit/>
          </a:bodyPr>
          <a:lstStyle/>
          <a:p>
            <a:r>
              <a:rPr lang="en-US" sz="2500" u="sng" dirty="0">
                <a:latin typeface="Adobe Devanagari"/>
              </a:rPr>
              <a:t>Main Objective</a:t>
            </a:r>
          </a:p>
          <a:p>
            <a:endParaRPr lang="en-US" sz="2500" dirty="0">
              <a:latin typeface="Adobe Devanagari"/>
            </a:endParaRPr>
          </a:p>
          <a:p>
            <a:endParaRPr lang="en-US" dirty="0">
              <a:latin typeface="Adobe Devanagari"/>
            </a:endParaRPr>
          </a:p>
          <a:p>
            <a:pPr marL="342900" indent="-342900">
              <a:buFont typeface="Arial" panose="020B0604020202020204" pitchFamily="34" charset="0"/>
              <a:buChar char="•"/>
            </a:pPr>
            <a:r>
              <a:rPr lang="en-US" sz="2500" dirty="0">
                <a:latin typeface="Adobe Devanagari"/>
              </a:rPr>
              <a:t>Data gathering from different sources and implementing a dataset</a:t>
            </a:r>
          </a:p>
          <a:p>
            <a:pPr marL="342900" indent="-342900">
              <a:buFont typeface="Arial" panose="020B0604020202020204" pitchFamily="34" charset="0"/>
              <a:buChar char="•"/>
            </a:pPr>
            <a:endParaRPr lang="en-US" sz="2500" dirty="0">
              <a:latin typeface="Adobe Devanagari"/>
            </a:endParaRPr>
          </a:p>
          <a:p>
            <a:endParaRPr lang="en-US" sz="2500" dirty="0">
              <a:latin typeface="Adobe Devanagari"/>
            </a:endParaRPr>
          </a:p>
          <a:p>
            <a:pPr marL="342900" indent="-342900">
              <a:buFont typeface="Arial" panose="020B0604020202020204" pitchFamily="34" charset="0"/>
              <a:buChar char="•"/>
            </a:pPr>
            <a:r>
              <a:rPr lang="en-US" sz="2500" dirty="0">
                <a:latin typeface="Adobe Devanagari"/>
              </a:rPr>
              <a:t>Development of an Automatic Speech Recognition system implemented into a chatbot.</a:t>
            </a:r>
          </a:p>
          <a:p>
            <a:endParaRPr lang="en-US" dirty="0">
              <a:latin typeface="Adobe Devanagari"/>
            </a:endParaRPr>
          </a:p>
          <a:p>
            <a:endParaRPr lang="en-US" dirty="0"/>
          </a:p>
        </p:txBody>
      </p:sp>
      <p:sp>
        <p:nvSpPr>
          <p:cNvPr id="3" name="Rectangle 2">
            <a:extLst>
              <a:ext uri="{FF2B5EF4-FFF2-40B4-BE49-F238E27FC236}">
                <a16:creationId xmlns:a16="http://schemas.microsoft.com/office/drawing/2014/main" id="{01694200-EA77-7A87-2FE4-729575241A6A}"/>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398667842"/>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con&#10;&#10;Description automatically generated">
            <a:extLst>
              <a:ext uri="{FF2B5EF4-FFF2-40B4-BE49-F238E27FC236}">
                <a16:creationId xmlns:a16="http://schemas.microsoft.com/office/drawing/2014/main" id="{71EFA1DB-5A86-41D0-A54E-DE902666B92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336" t="9328" r="8581" b="9868"/>
          <a:stretch/>
        </p:blipFill>
        <p:spPr>
          <a:xfrm>
            <a:off x="8839200" y="3124200"/>
            <a:ext cx="3352800" cy="3300591"/>
          </a:xfrm>
          <a:prstGeom prst="rect">
            <a:avLst/>
          </a:prstGeom>
        </p:spPr>
      </p:pic>
      <p:sp>
        <p:nvSpPr>
          <p:cNvPr id="3" name="Content Placeholder 2">
            <a:extLst>
              <a:ext uri="{FF2B5EF4-FFF2-40B4-BE49-F238E27FC236}">
                <a16:creationId xmlns:a16="http://schemas.microsoft.com/office/drawing/2014/main" id="{699A28BB-92E6-FDEE-2136-53E0DE6F4714}"/>
              </a:ext>
            </a:extLst>
          </p:cNvPr>
          <p:cNvSpPr>
            <a:spLocks noGrp="1"/>
          </p:cNvSpPr>
          <p:nvPr>
            <p:ph idx="1"/>
          </p:nvPr>
        </p:nvSpPr>
        <p:spPr>
          <a:xfrm>
            <a:off x="304800" y="1143000"/>
            <a:ext cx="9296400" cy="3048000"/>
          </a:xfrm>
        </p:spPr>
        <p:txBody>
          <a:bodyPr>
            <a:normAutofit fontScale="85000" lnSpcReduction="10000"/>
          </a:bodyPr>
          <a:lstStyle/>
          <a:p>
            <a:pPr marL="0" indent="0">
              <a:buNone/>
            </a:pPr>
            <a:r>
              <a:rPr lang="en-US" sz="3200" u="sng" dirty="0">
                <a:latin typeface="Adobe Devanagari"/>
              </a:rPr>
              <a:t>Sub Objective</a:t>
            </a:r>
          </a:p>
          <a:p>
            <a:r>
              <a:rPr lang="en-US" sz="2500" dirty="0">
                <a:latin typeface="Adobe Devanagari"/>
              </a:rPr>
              <a:t>Identification of websites to be Scraped.</a:t>
            </a:r>
          </a:p>
          <a:p>
            <a:r>
              <a:rPr lang="en-US" sz="2500" dirty="0">
                <a:latin typeface="Adobe Devanagari"/>
              </a:rPr>
              <a:t>Preprocessing of Scraped data.</a:t>
            </a:r>
          </a:p>
          <a:p>
            <a:endParaRPr lang="en-US" sz="2500" dirty="0">
              <a:latin typeface="Adobe Devanagari"/>
            </a:endParaRPr>
          </a:p>
          <a:p>
            <a:r>
              <a:rPr lang="en-US" sz="2500" dirty="0">
                <a:latin typeface="Adobe Devanagari"/>
              </a:rPr>
              <a:t>Identification Speech recognition algorithms and Machine Learning Models</a:t>
            </a:r>
          </a:p>
          <a:p>
            <a:r>
              <a:rPr lang="en-US" sz="2500" dirty="0">
                <a:latin typeface="Adobe Devanagari"/>
              </a:rPr>
              <a:t>Identification of language and domain on speech data </a:t>
            </a:r>
          </a:p>
          <a:p>
            <a:r>
              <a:rPr lang="en-US" sz="2500" dirty="0">
                <a:latin typeface="Adobe Devanagari"/>
              </a:rPr>
              <a:t>Collection of Speech data for model training</a:t>
            </a:r>
          </a:p>
          <a:p>
            <a:r>
              <a:rPr lang="en-US" sz="2500" dirty="0">
                <a:latin typeface="Adobe Devanagari"/>
              </a:rPr>
              <a:t>Evaluation Matrices to evaluate the system</a:t>
            </a:r>
          </a:p>
          <a:p>
            <a:endParaRPr lang="en-US" sz="2500" dirty="0"/>
          </a:p>
          <a:p>
            <a:endParaRPr lang="en-US" sz="2500" dirty="0"/>
          </a:p>
          <a:p>
            <a:pPr marL="0" indent="0">
              <a:buNone/>
            </a:pPr>
            <a:endParaRPr lang="en-US" dirty="0"/>
          </a:p>
          <a:p>
            <a:endParaRPr lang="en-US" dirty="0"/>
          </a:p>
          <a:p>
            <a:endParaRPr lang="en-US" b="1" dirty="0"/>
          </a:p>
        </p:txBody>
      </p:sp>
      <p:sp>
        <p:nvSpPr>
          <p:cNvPr id="8" name="Title 4">
            <a:extLst>
              <a:ext uri="{FF2B5EF4-FFF2-40B4-BE49-F238E27FC236}">
                <a16:creationId xmlns:a16="http://schemas.microsoft.com/office/drawing/2014/main" id="{449AFAD6-20D3-008D-136F-DE0983A652F6}"/>
              </a:ext>
            </a:extLst>
          </p:cNvPr>
          <p:cNvSpPr>
            <a:spLocks noGrp="1"/>
          </p:cNvSpPr>
          <p:nvPr>
            <p:ph type="title"/>
          </p:nvPr>
        </p:nvSpPr>
        <p:spPr>
          <a:xfrm>
            <a:off x="304800" y="228600"/>
            <a:ext cx="11684000" cy="868362"/>
          </a:xfrm>
        </p:spPr>
        <p:txBody>
          <a:bodyPr>
            <a:normAutofit fontScale="90000"/>
          </a:bodyPr>
          <a:lstStyle/>
          <a:p>
            <a:r>
              <a:rPr lang="en-US" u="sng" dirty="0"/>
              <a:t>Specific and Sub Objectives</a:t>
            </a:r>
            <a:br>
              <a:rPr lang="en-US" dirty="0"/>
            </a:br>
            <a:endParaRPr lang="en-US" dirty="0"/>
          </a:p>
        </p:txBody>
      </p:sp>
      <p:sp>
        <p:nvSpPr>
          <p:cNvPr id="2" name="Rectangle 1">
            <a:extLst>
              <a:ext uri="{FF2B5EF4-FFF2-40B4-BE49-F238E27FC236}">
                <a16:creationId xmlns:a16="http://schemas.microsoft.com/office/drawing/2014/main" id="{B2094369-BC9E-C7D1-67F7-9491156A889A}"/>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2131895017"/>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1794A-FE46-4CA1-C6A6-9EC6F9F3CE03}"/>
              </a:ext>
            </a:extLst>
          </p:cNvPr>
          <p:cNvSpPr>
            <a:spLocks noGrp="1"/>
          </p:cNvSpPr>
          <p:nvPr>
            <p:ph type="title"/>
          </p:nvPr>
        </p:nvSpPr>
        <p:spPr/>
        <p:txBody>
          <a:bodyPr/>
          <a:lstStyle/>
          <a:p>
            <a:r>
              <a:rPr lang="en-US" u="sng" dirty="0"/>
              <a:t>Methodology</a:t>
            </a:r>
          </a:p>
        </p:txBody>
      </p:sp>
      <p:sp>
        <p:nvSpPr>
          <p:cNvPr id="3" name="Text Placeholder 2">
            <a:extLst>
              <a:ext uri="{FF2B5EF4-FFF2-40B4-BE49-F238E27FC236}">
                <a16:creationId xmlns:a16="http://schemas.microsoft.com/office/drawing/2014/main" id="{01FB4A2C-9DB9-B5FD-CD17-A6AF5C9E97C3}"/>
              </a:ext>
            </a:extLst>
          </p:cNvPr>
          <p:cNvSpPr>
            <a:spLocks noGrp="1"/>
          </p:cNvSpPr>
          <p:nvPr>
            <p:ph type="body" idx="1"/>
          </p:nvPr>
        </p:nvSpPr>
        <p:spPr>
          <a:xfrm>
            <a:off x="533400" y="996156"/>
            <a:ext cx="5386917" cy="639762"/>
          </a:xfrm>
        </p:spPr>
        <p:txBody>
          <a:bodyPr/>
          <a:lstStyle/>
          <a:p>
            <a:r>
              <a:rPr lang="en-US" u="sng" dirty="0">
                <a:latin typeface="Adobe Devanagari"/>
              </a:rPr>
              <a:t>Component</a:t>
            </a:r>
            <a:r>
              <a:rPr lang="en-US" u="sng" dirty="0"/>
              <a:t> Diagram</a:t>
            </a:r>
          </a:p>
        </p:txBody>
      </p:sp>
      <p:pic>
        <p:nvPicPr>
          <p:cNvPr id="8" name="Picture 7" descr="Diagram&#10;&#10;Description automatically generated">
            <a:extLst>
              <a:ext uri="{FF2B5EF4-FFF2-40B4-BE49-F238E27FC236}">
                <a16:creationId xmlns:a16="http://schemas.microsoft.com/office/drawing/2014/main" id="{6E9CD68E-3310-2E7F-3B27-609C48F37F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75701" y="1626587"/>
            <a:ext cx="10462683" cy="4847871"/>
          </a:xfrm>
          <a:prstGeom prst="rect">
            <a:avLst/>
          </a:prstGeom>
        </p:spPr>
      </p:pic>
      <p:sp>
        <p:nvSpPr>
          <p:cNvPr id="10" name="Rectangle 9">
            <a:extLst>
              <a:ext uri="{FF2B5EF4-FFF2-40B4-BE49-F238E27FC236}">
                <a16:creationId xmlns:a16="http://schemas.microsoft.com/office/drawing/2014/main" id="{5FEEAA1B-B204-A5B0-0315-AC5571931759}"/>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3927268718"/>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5181A1-CE7C-25BC-93A7-A320F8752804}"/>
              </a:ext>
            </a:extLst>
          </p:cNvPr>
          <p:cNvSpPr>
            <a:spLocks noGrp="1"/>
          </p:cNvSpPr>
          <p:nvPr>
            <p:ph type="body" idx="1"/>
          </p:nvPr>
        </p:nvSpPr>
        <p:spPr>
          <a:xfrm>
            <a:off x="762000" y="381000"/>
            <a:ext cx="4724399" cy="503237"/>
          </a:xfrm>
        </p:spPr>
        <p:txBody>
          <a:bodyPr/>
          <a:lstStyle/>
          <a:p>
            <a:r>
              <a:rPr lang="en-US" u="sng" dirty="0"/>
              <a:t>Tools &amp;</a:t>
            </a:r>
            <a:r>
              <a:rPr lang="en-US" u="sng" dirty="0">
                <a:latin typeface="Adobe Devanagari"/>
              </a:rPr>
              <a:t>Technologies</a:t>
            </a:r>
          </a:p>
        </p:txBody>
      </p:sp>
      <p:sp>
        <p:nvSpPr>
          <p:cNvPr id="4" name="Content Placeholder 3">
            <a:extLst>
              <a:ext uri="{FF2B5EF4-FFF2-40B4-BE49-F238E27FC236}">
                <a16:creationId xmlns:a16="http://schemas.microsoft.com/office/drawing/2014/main" id="{12CA51C3-1485-732A-060C-E26FBA147630}"/>
              </a:ext>
            </a:extLst>
          </p:cNvPr>
          <p:cNvSpPr>
            <a:spLocks noGrp="1"/>
          </p:cNvSpPr>
          <p:nvPr>
            <p:ph sz="half" idx="2"/>
          </p:nvPr>
        </p:nvSpPr>
        <p:spPr>
          <a:xfrm>
            <a:off x="709083" y="1143000"/>
            <a:ext cx="10568517" cy="1219200"/>
          </a:xfrm>
        </p:spPr>
        <p:txBody>
          <a:bodyPr/>
          <a:lstStyle/>
          <a:p>
            <a:r>
              <a:rPr lang="en-US" dirty="0">
                <a:latin typeface="Adobe Devanagari"/>
              </a:rPr>
              <a:t>Technologies</a:t>
            </a:r>
          </a:p>
          <a:p>
            <a:pPr lvl="1"/>
            <a:r>
              <a:rPr lang="en-US" dirty="0">
                <a:latin typeface="Adobe Devanagari"/>
              </a:rPr>
              <a:t>Development – Python</a:t>
            </a:r>
          </a:p>
          <a:p>
            <a:pPr lvl="1"/>
            <a:r>
              <a:rPr lang="en-US" dirty="0">
                <a:latin typeface="Adobe Devanagari"/>
              </a:rPr>
              <a:t>Building Model – Visual Studio Code, Google Collab</a:t>
            </a:r>
          </a:p>
        </p:txBody>
      </p:sp>
      <p:sp>
        <p:nvSpPr>
          <p:cNvPr id="9" name="Content Placeholder 3">
            <a:extLst>
              <a:ext uri="{FF2B5EF4-FFF2-40B4-BE49-F238E27FC236}">
                <a16:creationId xmlns:a16="http://schemas.microsoft.com/office/drawing/2014/main" id="{D79CDC3E-B1AB-5807-942F-734A7E1BA378}"/>
              </a:ext>
            </a:extLst>
          </p:cNvPr>
          <p:cNvSpPr txBox="1">
            <a:spLocks/>
          </p:cNvSpPr>
          <p:nvPr/>
        </p:nvSpPr>
        <p:spPr>
          <a:xfrm>
            <a:off x="709083" y="2362200"/>
            <a:ext cx="10568517" cy="838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Wingdings" pitchFamily="2" charset="2"/>
              <a:buChar char="Ø"/>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Wingdings" pitchFamily="2" charset="2"/>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r>
              <a:rPr lang="en-US" dirty="0">
                <a:latin typeface="Adobe Devanagari"/>
              </a:rPr>
              <a:t>Technology Stack</a:t>
            </a:r>
          </a:p>
          <a:p>
            <a:pPr lvl="1"/>
            <a:r>
              <a:rPr lang="en-US" dirty="0">
                <a:latin typeface="Adobe Devanagari"/>
              </a:rPr>
              <a:t>Version Controlling - GitHub</a:t>
            </a:r>
          </a:p>
          <a:p>
            <a:pPr lvl="1"/>
            <a:endParaRPr lang="en-US" dirty="0"/>
          </a:p>
        </p:txBody>
      </p:sp>
      <p:sp>
        <p:nvSpPr>
          <p:cNvPr id="10" name="Content Placeholder 3">
            <a:extLst>
              <a:ext uri="{FF2B5EF4-FFF2-40B4-BE49-F238E27FC236}">
                <a16:creationId xmlns:a16="http://schemas.microsoft.com/office/drawing/2014/main" id="{45657514-2476-2DC7-4942-4FD4EEC7BD2B}"/>
              </a:ext>
            </a:extLst>
          </p:cNvPr>
          <p:cNvSpPr txBox="1">
            <a:spLocks/>
          </p:cNvSpPr>
          <p:nvPr/>
        </p:nvSpPr>
        <p:spPr>
          <a:xfrm>
            <a:off x="709083" y="3222007"/>
            <a:ext cx="10568517" cy="9947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Wingdings" pitchFamily="2" charset="2"/>
              <a:buChar char="Ø"/>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Wingdings" pitchFamily="2" charset="2"/>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r>
              <a:rPr lang="en-US" sz="2000" dirty="0">
                <a:latin typeface="Adobe Devanagari"/>
              </a:rPr>
              <a:t>Algorithms</a:t>
            </a:r>
          </a:p>
          <a:p>
            <a:pPr lvl="1"/>
            <a:r>
              <a:rPr lang="en-US" dirty="0">
                <a:latin typeface="Adobe Devanagari"/>
              </a:rPr>
              <a:t>Deep Neural Networks (DNN)</a:t>
            </a:r>
          </a:p>
          <a:p>
            <a:pPr lvl="1"/>
            <a:r>
              <a:rPr lang="en-US" dirty="0">
                <a:latin typeface="Adobe Devanagari"/>
              </a:rPr>
              <a:t>Recurrent Neural Networks (RNN)</a:t>
            </a:r>
          </a:p>
          <a:p>
            <a:pPr lvl="1"/>
            <a:endParaRPr lang="en-US" dirty="0"/>
          </a:p>
        </p:txBody>
      </p:sp>
      <p:pic>
        <p:nvPicPr>
          <p:cNvPr id="12" name="Picture 11" descr="Icon&#10;&#10;Description automatically generated">
            <a:extLst>
              <a:ext uri="{FF2B5EF4-FFF2-40B4-BE49-F238E27FC236}">
                <a16:creationId xmlns:a16="http://schemas.microsoft.com/office/drawing/2014/main" id="{3418AAB3-3021-2376-AAF4-E5599CD261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6600" y="2788226"/>
            <a:ext cx="914400" cy="1002029"/>
          </a:xfrm>
          <a:prstGeom prst="rect">
            <a:avLst/>
          </a:prstGeom>
        </p:spPr>
      </p:pic>
      <p:pic>
        <p:nvPicPr>
          <p:cNvPr id="14" name="Picture 13" descr="Icon&#10;&#10;Description automatically generated">
            <a:extLst>
              <a:ext uri="{FF2B5EF4-FFF2-40B4-BE49-F238E27FC236}">
                <a16:creationId xmlns:a16="http://schemas.microsoft.com/office/drawing/2014/main" id="{8E4A5A22-A222-DCB5-D4B5-E031858F67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67800" y="762000"/>
            <a:ext cx="1729582" cy="1729582"/>
          </a:xfrm>
          <a:prstGeom prst="rect">
            <a:avLst/>
          </a:prstGeom>
        </p:spPr>
      </p:pic>
      <p:pic>
        <p:nvPicPr>
          <p:cNvPr id="16" name="Picture 15" descr="Icon&#10;&#10;Description automatically generated">
            <a:extLst>
              <a:ext uri="{FF2B5EF4-FFF2-40B4-BE49-F238E27FC236}">
                <a16:creationId xmlns:a16="http://schemas.microsoft.com/office/drawing/2014/main" id="{92AE00EF-3F92-B6AD-680D-34B7D38490F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01000" y="2729563"/>
            <a:ext cx="1143000" cy="1143000"/>
          </a:xfrm>
          <a:prstGeom prst="rect">
            <a:avLst/>
          </a:prstGeom>
        </p:spPr>
      </p:pic>
      <p:pic>
        <p:nvPicPr>
          <p:cNvPr id="18" name="Picture 17" descr="Icon&#10;&#10;Description automatically generated">
            <a:extLst>
              <a:ext uri="{FF2B5EF4-FFF2-40B4-BE49-F238E27FC236}">
                <a16:creationId xmlns:a16="http://schemas.microsoft.com/office/drawing/2014/main" id="{D8EC9417-0491-DE8B-DF80-93EAE5DF18D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80022" y="3710782"/>
            <a:ext cx="1967563" cy="1967563"/>
          </a:xfrm>
          <a:prstGeom prst="rect">
            <a:avLst/>
          </a:prstGeom>
        </p:spPr>
      </p:pic>
      <p:sp>
        <p:nvSpPr>
          <p:cNvPr id="19" name="Rectangle 18">
            <a:extLst>
              <a:ext uri="{FF2B5EF4-FFF2-40B4-BE49-F238E27FC236}">
                <a16:creationId xmlns:a16="http://schemas.microsoft.com/office/drawing/2014/main" id="{AC7B76D6-1E26-231B-D6F3-5AA7A942584E}"/>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2404762824"/>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con&#10;&#10;Description automatically generated">
            <a:extLst>
              <a:ext uri="{FF2B5EF4-FFF2-40B4-BE49-F238E27FC236}">
                <a16:creationId xmlns:a16="http://schemas.microsoft.com/office/drawing/2014/main" id="{FF196D13-92ED-F6C9-DF1D-E6E69B599D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36000" y="3429000"/>
            <a:ext cx="3352800" cy="3352800"/>
          </a:xfrm>
          <a:prstGeom prst="rect">
            <a:avLst/>
          </a:prstGeom>
        </p:spPr>
      </p:pic>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314817"/>
            <a:ext cx="11684000" cy="792162"/>
          </a:xfrm>
        </p:spPr>
        <p:txBody>
          <a:bodyPr>
            <a:normAutofit/>
          </a:bodyPr>
          <a:lstStyle/>
          <a:p>
            <a:r>
              <a:rPr lang="en-US" u="sng" dirty="0"/>
              <a:t>Functional Requirements</a:t>
            </a:r>
          </a:p>
        </p:txBody>
      </p:sp>
      <p:sp>
        <p:nvSpPr>
          <p:cNvPr id="3" name="Content Placeholder 2">
            <a:extLst>
              <a:ext uri="{FF2B5EF4-FFF2-40B4-BE49-F238E27FC236}">
                <a16:creationId xmlns:a16="http://schemas.microsoft.com/office/drawing/2014/main" id="{5440D1B0-88BD-3F6A-F04C-B1406BE1BD49}"/>
              </a:ext>
            </a:extLst>
          </p:cNvPr>
          <p:cNvSpPr>
            <a:spLocks noGrp="1"/>
          </p:cNvSpPr>
          <p:nvPr>
            <p:ph idx="1"/>
          </p:nvPr>
        </p:nvSpPr>
        <p:spPr>
          <a:xfrm>
            <a:off x="304800" y="1219200"/>
            <a:ext cx="11684000" cy="3352800"/>
          </a:xfrm>
        </p:spPr>
        <p:txBody>
          <a:bodyPr>
            <a:normAutofit/>
          </a:bodyPr>
          <a:lstStyle/>
          <a:p>
            <a:r>
              <a:rPr lang="en-US" dirty="0">
                <a:effectLst/>
                <a:latin typeface="Adobe Devanagari"/>
              </a:rPr>
              <a:t>Filtering the accurate text</a:t>
            </a:r>
          </a:p>
          <a:p>
            <a:pPr lvl="1"/>
            <a:r>
              <a:rPr lang="en-US" sz="2000" dirty="0">
                <a:effectLst/>
                <a:latin typeface="Adobe Devanagari"/>
              </a:rPr>
              <a:t>The system must have the ability to recognize and extract the most accurate text through a speech to text recognition from user generated video reviews</a:t>
            </a:r>
            <a:r>
              <a:rPr lang="en-US" dirty="0">
                <a:effectLst/>
                <a:latin typeface="Adobe Devanagari"/>
              </a:rPr>
              <a:t>.</a:t>
            </a:r>
          </a:p>
          <a:p>
            <a:r>
              <a:rPr lang="en-US" dirty="0">
                <a:latin typeface="Adobe Devanagari"/>
              </a:rPr>
              <a:t>Storing extracted data and Sentimental analysis</a:t>
            </a:r>
          </a:p>
          <a:p>
            <a:pPr lvl="1"/>
            <a:r>
              <a:rPr lang="en-US" sz="2000" dirty="0">
                <a:latin typeface="Adobe Devanagari"/>
              </a:rPr>
              <a:t>The system must have the ability to store the transcribe text into the database for future analysis where those extracted text can be used to analyze the vocal tones and patterns to determine the sentiment or emotions towards that</a:t>
            </a:r>
          </a:p>
        </p:txBody>
      </p:sp>
      <p:sp>
        <p:nvSpPr>
          <p:cNvPr id="11" name="Rectangle 10">
            <a:extLst>
              <a:ext uri="{FF2B5EF4-FFF2-40B4-BE49-F238E27FC236}">
                <a16:creationId xmlns:a16="http://schemas.microsoft.com/office/drawing/2014/main" id="{0196B001-0BC3-C7BF-B62C-7CBD13265E19}"/>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1586123011"/>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165C7-1979-53D4-BF60-E96F29E86E7C}"/>
              </a:ext>
            </a:extLst>
          </p:cNvPr>
          <p:cNvSpPr>
            <a:spLocks noGrp="1"/>
          </p:cNvSpPr>
          <p:nvPr>
            <p:ph type="title"/>
          </p:nvPr>
        </p:nvSpPr>
        <p:spPr/>
        <p:txBody>
          <a:bodyPr/>
          <a:lstStyle/>
          <a:p>
            <a:r>
              <a:rPr lang="en-US" u="sng" dirty="0"/>
              <a:t>Non-Functional Requirements</a:t>
            </a:r>
          </a:p>
        </p:txBody>
      </p:sp>
      <p:sp>
        <p:nvSpPr>
          <p:cNvPr id="3" name="Content Placeholder 2">
            <a:extLst>
              <a:ext uri="{FF2B5EF4-FFF2-40B4-BE49-F238E27FC236}">
                <a16:creationId xmlns:a16="http://schemas.microsoft.com/office/drawing/2014/main" id="{E4CBA846-7F6B-8007-9485-B32E6E4F898E}"/>
              </a:ext>
            </a:extLst>
          </p:cNvPr>
          <p:cNvSpPr>
            <a:spLocks noGrp="1"/>
          </p:cNvSpPr>
          <p:nvPr>
            <p:ph idx="1"/>
          </p:nvPr>
        </p:nvSpPr>
        <p:spPr>
          <a:xfrm>
            <a:off x="304800" y="1828800"/>
            <a:ext cx="11684000" cy="5181600"/>
          </a:xfrm>
        </p:spPr>
        <p:txBody>
          <a:bodyPr/>
          <a:lstStyle/>
          <a:p>
            <a:r>
              <a:rPr lang="en-US" dirty="0">
                <a:effectLst/>
                <a:latin typeface="Adobe Devanagari"/>
              </a:rPr>
              <a:t>Reliability</a:t>
            </a:r>
          </a:p>
          <a:p>
            <a:r>
              <a:rPr lang="en-US" dirty="0">
                <a:effectLst/>
                <a:latin typeface="Adobe Devanagari"/>
              </a:rPr>
              <a:t>User-friendliness</a:t>
            </a:r>
            <a:endParaRPr lang="en-US" dirty="0">
              <a:latin typeface="Adobe Devanagari"/>
            </a:endParaRPr>
          </a:p>
          <a:p>
            <a:r>
              <a:rPr lang="en-US" dirty="0">
                <a:effectLst/>
                <a:latin typeface="Adobe Devanagari"/>
              </a:rPr>
              <a:t>Accuracy</a:t>
            </a:r>
            <a:endParaRPr lang="en-US" dirty="0">
              <a:latin typeface="Adobe Devanagari"/>
            </a:endParaRPr>
          </a:p>
        </p:txBody>
      </p:sp>
      <p:pic>
        <p:nvPicPr>
          <p:cNvPr id="5" name="Picture 4">
            <a:extLst>
              <a:ext uri="{FF2B5EF4-FFF2-40B4-BE49-F238E27FC236}">
                <a16:creationId xmlns:a16="http://schemas.microsoft.com/office/drawing/2014/main" id="{4E30543E-7DAA-964D-72A1-D646D6578FC2}"/>
              </a:ext>
            </a:extLst>
          </p:cNvPr>
          <p:cNvPicPr>
            <a:picLocks noChangeAspect="1"/>
          </p:cNvPicPr>
          <p:nvPr/>
        </p:nvPicPr>
        <p:blipFill>
          <a:blip r:embed="rId2"/>
          <a:stretch>
            <a:fillRect/>
          </a:stretch>
        </p:blipFill>
        <p:spPr>
          <a:xfrm>
            <a:off x="6324600" y="3992187"/>
            <a:ext cx="2115026" cy="1837355"/>
          </a:xfrm>
          <a:prstGeom prst="rect">
            <a:avLst/>
          </a:prstGeom>
        </p:spPr>
      </p:pic>
      <p:pic>
        <p:nvPicPr>
          <p:cNvPr id="9" name="Picture 8" descr="A couple of men posing for the camera&#10;&#10;Description automatically generated with low confidence">
            <a:extLst>
              <a:ext uri="{FF2B5EF4-FFF2-40B4-BE49-F238E27FC236}">
                <a16:creationId xmlns:a16="http://schemas.microsoft.com/office/drawing/2014/main" id="{B0095C62-D5D8-BA18-0421-D3E89D0D55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39626" y="2311631"/>
            <a:ext cx="1676400" cy="1676400"/>
          </a:xfrm>
          <a:prstGeom prst="rect">
            <a:avLst/>
          </a:prstGeom>
        </p:spPr>
      </p:pic>
      <p:pic>
        <p:nvPicPr>
          <p:cNvPr id="11" name="Picture 10" descr="A picture containing text, clipart&#10;&#10;Description automatically generated">
            <a:extLst>
              <a:ext uri="{FF2B5EF4-FFF2-40B4-BE49-F238E27FC236}">
                <a16:creationId xmlns:a16="http://schemas.microsoft.com/office/drawing/2014/main" id="{C66C44B1-FD1F-E512-78CF-1E00DB0042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57467" y="4191484"/>
            <a:ext cx="2729733" cy="1638058"/>
          </a:xfrm>
          <a:prstGeom prst="rect">
            <a:avLst/>
          </a:prstGeom>
        </p:spPr>
      </p:pic>
      <p:sp>
        <p:nvSpPr>
          <p:cNvPr id="13" name="Rectangle 12">
            <a:extLst>
              <a:ext uri="{FF2B5EF4-FFF2-40B4-BE49-F238E27FC236}">
                <a16:creationId xmlns:a16="http://schemas.microsoft.com/office/drawing/2014/main" id="{00AD3EB0-BB8A-34BC-351A-EC36F522BE26}"/>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423244118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F1D03-B100-FB3D-8A3D-411238057DD7}"/>
              </a:ext>
            </a:extLst>
          </p:cNvPr>
          <p:cNvSpPr>
            <a:spLocks noGrp="1"/>
          </p:cNvSpPr>
          <p:nvPr>
            <p:ph type="title"/>
          </p:nvPr>
        </p:nvSpPr>
        <p:spPr>
          <a:xfrm>
            <a:off x="304800" y="304800"/>
            <a:ext cx="11684000" cy="792162"/>
          </a:xfrm>
        </p:spPr>
        <p:txBody>
          <a:bodyPr anchor="ctr">
            <a:normAutofit/>
          </a:bodyPr>
          <a:lstStyle/>
          <a:p>
            <a:r>
              <a:rPr lang="en-US" u="sng" dirty="0"/>
              <a:t>Work Breakdown Structure</a:t>
            </a:r>
          </a:p>
        </p:txBody>
      </p:sp>
      <p:pic>
        <p:nvPicPr>
          <p:cNvPr id="5" name="Picture 4" descr="Diagram&#10;&#10;Description automatically generated">
            <a:extLst>
              <a:ext uri="{FF2B5EF4-FFF2-40B4-BE49-F238E27FC236}">
                <a16:creationId xmlns:a16="http://schemas.microsoft.com/office/drawing/2014/main" id="{DA2E6B4F-47DC-7036-802F-32A10C99B1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1219200"/>
            <a:ext cx="8686799" cy="5181600"/>
          </a:xfrm>
          <a:prstGeom prst="rect">
            <a:avLst/>
          </a:prstGeom>
          <a:noFill/>
        </p:spPr>
      </p:pic>
      <p:sp>
        <p:nvSpPr>
          <p:cNvPr id="7" name="Rectangle 6">
            <a:extLst>
              <a:ext uri="{FF2B5EF4-FFF2-40B4-BE49-F238E27FC236}">
                <a16:creationId xmlns:a16="http://schemas.microsoft.com/office/drawing/2014/main" id="{2C6B7664-1845-1F53-DCD0-9BBABA56194C}"/>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3098314879"/>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itting at a desk with a computer and a microphone&#10;&#10;Description automatically generated with low confidence">
            <a:extLst>
              <a:ext uri="{FF2B5EF4-FFF2-40B4-BE49-F238E27FC236}">
                <a16:creationId xmlns:a16="http://schemas.microsoft.com/office/drawing/2014/main" id="{1B0FDD40-AE90-36E1-B5C9-CDCE1D4C38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4192" y="1844824"/>
            <a:ext cx="3978144" cy="3978144"/>
          </a:xfrm>
          <a:prstGeom prst="rect">
            <a:avLst/>
          </a:prstGeom>
          <a:noFill/>
        </p:spPr>
      </p:pic>
      <p:sp>
        <p:nvSpPr>
          <p:cNvPr id="2" name="Title 1">
            <a:extLst>
              <a:ext uri="{FF2B5EF4-FFF2-40B4-BE49-F238E27FC236}">
                <a16:creationId xmlns:a16="http://schemas.microsoft.com/office/drawing/2014/main" id="{841E0975-1A7D-E8EE-45F8-D3736D8E97B8}"/>
              </a:ext>
            </a:extLst>
          </p:cNvPr>
          <p:cNvSpPr>
            <a:spLocks noGrp="1"/>
          </p:cNvSpPr>
          <p:nvPr>
            <p:ph type="title"/>
          </p:nvPr>
        </p:nvSpPr>
        <p:spPr>
          <a:xfrm>
            <a:off x="304800" y="304800"/>
            <a:ext cx="11684000" cy="792162"/>
          </a:xfrm>
        </p:spPr>
        <p:txBody>
          <a:bodyPr anchor="ctr">
            <a:noAutofit/>
          </a:bodyPr>
          <a:lstStyle/>
          <a:p>
            <a:r>
              <a:rPr lang="en-US" sz="4800" b="1" u="sng" dirty="0"/>
              <a:t>Research Objective</a:t>
            </a:r>
          </a:p>
        </p:txBody>
      </p:sp>
      <p:sp>
        <p:nvSpPr>
          <p:cNvPr id="3" name="Subtitle 2">
            <a:extLst>
              <a:ext uri="{FF2B5EF4-FFF2-40B4-BE49-F238E27FC236}">
                <a16:creationId xmlns:a16="http://schemas.microsoft.com/office/drawing/2014/main" id="{7AF36E25-4E83-3017-CFD6-B84CCD4AFA1C}"/>
              </a:ext>
            </a:extLst>
          </p:cNvPr>
          <p:cNvSpPr>
            <a:spLocks noGrp="1"/>
          </p:cNvSpPr>
          <p:nvPr>
            <p:ph sz="half" idx="1"/>
          </p:nvPr>
        </p:nvSpPr>
        <p:spPr>
          <a:xfrm>
            <a:off x="304800" y="2060848"/>
            <a:ext cx="7519392" cy="3268959"/>
          </a:xfrm>
        </p:spPr>
        <p:txBody>
          <a:bodyPr>
            <a:normAutofit fontScale="92500" lnSpcReduction="10000"/>
          </a:bodyPr>
          <a:lstStyle/>
          <a:p>
            <a:pPr marL="457200" indent="-457200">
              <a:lnSpc>
                <a:spcPct val="90000"/>
              </a:lnSpc>
              <a:buFontTx/>
              <a:buChar char="-"/>
            </a:pPr>
            <a:r>
              <a:rPr lang="en-US" sz="3200" b="1" dirty="0"/>
              <a:t>Increase user satisfaction </a:t>
            </a:r>
            <a:r>
              <a:rPr lang="en-US" sz="3200" dirty="0"/>
              <a:t>and cater their needs</a:t>
            </a:r>
          </a:p>
          <a:p>
            <a:pPr marL="457200" indent="-457200">
              <a:lnSpc>
                <a:spcPct val="90000"/>
              </a:lnSpc>
              <a:buFontTx/>
              <a:buChar char="-"/>
            </a:pPr>
            <a:r>
              <a:rPr lang="en-US" sz="3200" dirty="0"/>
              <a:t>User needs are determined by a </a:t>
            </a:r>
            <a:r>
              <a:rPr lang="en-US" sz="3200" b="1" dirty="0"/>
              <a:t>Chat-Bot system</a:t>
            </a:r>
            <a:r>
              <a:rPr lang="en-US" sz="3200" dirty="0"/>
              <a:t> using query processing and image processing </a:t>
            </a:r>
          </a:p>
          <a:p>
            <a:pPr marL="457200" indent="-457200">
              <a:lnSpc>
                <a:spcPct val="90000"/>
              </a:lnSpc>
              <a:buFontTx/>
              <a:buChar char="-"/>
            </a:pPr>
            <a:r>
              <a:rPr lang="en-US" sz="3200" b="1" dirty="0"/>
              <a:t>Image processing</a:t>
            </a:r>
            <a:r>
              <a:rPr lang="en-US" sz="3200" dirty="0"/>
              <a:t> to identify computer accessories &amp; </a:t>
            </a:r>
            <a:r>
              <a:rPr lang="en-US" sz="3200" b="1" dirty="0"/>
              <a:t>Query processing </a:t>
            </a:r>
            <a:r>
              <a:rPr lang="en-US" sz="3200" dirty="0"/>
              <a:t>to identify keywords</a:t>
            </a:r>
          </a:p>
          <a:p>
            <a:pPr marL="457200" indent="-457200">
              <a:lnSpc>
                <a:spcPct val="90000"/>
              </a:lnSpc>
              <a:buFontTx/>
              <a:buChar char="-"/>
            </a:pPr>
            <a:endParaRPr lang="en-US" sz="3200" dirty="0"/>
          </a:p>
        </p:txBody>
      </p:sp>
      <p:sp>
        <p:nvSpPr>
          <p:cNvPr id="7" name="Rectangle 6">
            <a:extLst>
              <a:ext uri="{FF2B5EF4-FFF2-40B4-BE49-F238E27FC236}">
                <a16:creationId xmlns:a16="http://schemas.microsoft.com/office/drawing/2014/main" id="{C130D787-8424-6559-DEC1-9C2661023E13}"/>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Research Objective</a:t>
            </a:r>
            <a:endParaRPr lang="en-US" sz="1400" b="1" dirty="0">
              <a:solidFill>
                <a:schemeClr val="tx1"/>
              </a:solidFill>
            </a:endParaRPr>
          </a:p>
        </p:txBody>
      </p:sp>
    </p:spTree>
    <p:extLst>
      <p:ext uri="{BB962C8B-B14F-4D97-AF65-F5344CB8AC3E}">
        <p14:creationId xmlns:p14="http://schemas.microsoft.com/office/powerpoint/2010/main" val="3393512111"/>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E26EE-1A8F-7F6B-6DEB-55B184550123}"/>
              </a:ext>
            </a:extLst>
          </p:cNvPr>
          <p:cNvSpPr>
            <a:spLocks noGrp="1"/>
          </p:cNvSpPr>
          <p:nvPr>
            <p:ph type="title"/>
          </p:nvPr>
        </p:nvSpPr>
        <p:spPr/>
        <p:txBody>
          <a:bodyPr/>
          <a:lstStyle/>
          <a:p>
            <a:r>
              <a:rPr lang="en-US" u="sng"/>
              <a:t>References</a:t>
            </a:r>
            <a:endParaRPr lang="en-US"/>
          </a:p>
        </p:txBody>
      </p:sp>
      <p:sp>
        <p:nvSpPr>
          <p:cNvPr id="3" name="Content Placeholder 2">
            <a:extLst>
              <a:ext uri="{FF2B5EF4-FFF2-40B4-BE49-F238E27FC236}">
                <a16:creationId xmlns:a16="http://schemas.microsoft.com/office/drawing/2014/main" id="{DD75C978-93B3-5813-0876-62301C4F8D8C}"/>
              </a:ext>
            </a:extLst>
          </p:cNvPr>
          <p:cNvSpPr>
            <a:spLocks noGrp="1"/>
          </p:cNvSpPr>
          <p:nvPr>
            <p:ph idx="1"/>
          </p:nvPr>
        </p:nvSpPr>
        <p:spPr/>
        <p:txBody>
          <a:bodyPr>
            <a:normAutofit/>
          </a:bodyPr>
          <a:lstStyle/>
          <a:p>
            <a:pPr marL="0" indent="0">
              <a:buNone/>
            </a:pPr>
            <a:r>
              <a:rPr lang="en-US" sz="2200" dirty="0">
                <a:effectLst/>
              </a:rPr>
              <a:t>[1]R. L. Rosa, “A knowledge-based recommendation system that includes Sentiment Analysis and Deep Learning- IEEE Xplore,” 2018. [Online]. Available: https://ieeexplore.ieee.org/document/8445585. </a:t>
            </a:r>
          </a:p>
          <a:p>
            <a:pPr marL="0" indent="0">
              <a:buNone/>
            </a:pPr>
            <a:endParaRPr lang="en-US" sz="2200" dirty="0"/>
          </a:p>
          <a:p>
            <a:pPr marL="0" indent="0">
              <a:buNone/>
            </a:pPr>
            <a:r>
              <a:rPr lang="en-US" sz="2200" dirty="0"/>
              <a:t>[2]</a:t>
            </a:r>
            <a:r>
              <a:rPr lang="en-US" sz="2200" dirty="0">
                <a:effectLst/>
              </a:rPr>
              <a:t> O. Abdel-Hamid, H. Jiang, L. Deng, and G. Penn, “Convolutional Neural Networks for speech recognition ,” 2014. [Online]. Available:</a:t>
            </a:r>
          </a:p>
          <a:p>
            <a:pPr marL="0" indent="0">
              <a:buNone/>
            </a:pPr>
            <a:r>
              <a:rPr lang="en-US" sz="2200" dirty="0">
                <a:effectLst/>
              </a:rPr>
              <a:t>https://ieeexplore.ieee.org/abstract/document/6857341. </a:t>
            </a:r>
          </a:p>
          <a:p>
            <a:pPr marL="0" indent="0">
              <a:buNone/>
            </a:pPr>
            <a:endParaRPr lang="en-US" sz="2200" dirty="0">
              <a:effectLst/>
            </a:endParaRPr>
          </a:p>
          <a:p>
            <a:pPr marL="0" indent="0">
              <a:buNone/>
            </a:pPr>
            <a:r>
              <a:rPr lang="en-US" sz="2200" dirty="0"/>
              <a:t>[3]</a:t>
            </a:r>
            <a:r>
              <a:rPr lang="en-US" sz="2200" dirty="0">
                <a:effectLst/>
              </a:rPr>
              <a:t> S. Sharma, V. Rana, and V. Kumar, “Deep Learning based semantic personalized recommendation system,” </a:t>
            </a:r>
            <a:r>
              <a:rPr lang="en-US" sz="2200" i="1" dirty="0">
                <a:effectLst/>
              </a:rPr>
              <a:t>International Journal of Information Management Data Insights</a:t>
            </a:r>
            <a:r>
              <a:rPr lang="en-US" sz="2200" dirty="0">
                <a:effectLst/>
              </a:rPr>
              <a:t>, 02-Aug-2021. [Online]. Available: https://www.sciencedirect.com/science/article/pii/S2667096821000215. </a:t>
            </a:r>
          </a:p>
          <a:p>
            <a:pPr marL="0" indent="0">
              <a:buNone/>
            </a:pPr>
            <a:endParaRPr lang="en-US" dirty="0">
              <a:effectLst/>
            </a:endParaRPr>
          </a:p>
          <a:p>
            <a:pPr marL="0" indent="0">
              <a:buNone/>
            </a:pPr>
            <a:endParaRPr lang="en-US" dirty="0"/>
          </a:p>
        </p:txBody>
      </p:sp>
      <p:sp>
        <p:nvSpPr>
          <p:cNvPr id="5" name="Rectangle 4">
            <a:extLst>
              <a:ext uri="{FF2B5EF4-FFF2-40B4-BE49-F238E27FC236}">
                <a16:creationId xmlns:a16="http://schemas.microsoft.com/office/drawing/2014/main" id="{F20AD684-6908-0341-38F9-5114AAD05AF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IT20237554</a:t>
            </a:r>
            <a:r>
              <a:rPr lang="en-US" sz="1800" dirty="0">
                <a:solidFill>
                  <a:schemeClr val="tx1"/>
                </a:solidFill>
              </a:rPr>
              <a:t>   |   Rathnaweera R.P.W.G|   </a:t>
            </a:r>
            <a:r>
              <a:rPr lang="en-US" sz="1800" b="0" dirty="0">
                <a:solidFill>
                  <a:schemeClr val="tx1"/>
                </a:solidFill>
              </a:rPr>
              <a:t>TMP-23-283</a:t>
            </a:r>
          </a:p>
        </p:txBody>
      </p:sp>
    </p:spTree>
    <p:extLst>
      <p:ext uri="{BB962C8B-B14F-4D97-AF65-F5344CB8AC3E}">
        <p14:creationId xmlns:p14="http://schemas.microsoft.com/office/powerpoint/2010/main" val="36205262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755AF9-6AEA-4BCA-A1A2-C57A58214B9E}"/>
              </a:ext>
            </a:extLst>
          </p:cNvPr>
          <p:cNvSpPr>
            <a:spLocks noGrp="1"/>
          </p:cNvSpPr>
          <p:nvPr>
            <p:ph type="title"/>
          </p:nvPr>
        </p:nvSpPr>
        <p:spPr>
          <a:xfrm>
            <a:off x="967352" y="4237261"/>
            <a:ext cx="10363200" cy="1362075"/>
          </a:xfrm>
        </p:spPr>
        <p:txBody>
          <a:bodyPr/>
          <a:lstStyle/>
          <a:p>
            <a:r>
              <a:rPr lang="en-US" dirty="0"/>
              <a:t>IT20125998 | </a:t>
            </a:r>
            <a:r>
              <a:rPr lang="en-US" dirty="0" err="1"/>
              <a:t>h.a.m</a:t>
            </a:r>
            <a:r>
              <a:rPr lang="en-US" dirty="0"/>
              <a:t> </a:t>
            </a:r>
            <a:r>
              <a:rPr lang="en-US" dirty="0" err="1"/>
              <a:t>sENADHEERA</a:t>
            </a:r>
            <a:endParaRPr lang="en-US" dirty="0"/>
          </a:p>
        </p:txBody>
      </p:sp>
      <p:sp>
        <p:nvSpPr>
          <p:cNvPr id="6" name="Text Placeholder 5">
            <a:extLst>
              <a:ext uri="{FF2B5EF4-FFF2-40B4-BE49-F238E27FC236}">
                <a16:creationId xmlns:a16="http://schemas.microsoft.com/office/drawing/2014/main" id="{07A91C59-28F0-4A9C-ACA2-19A536A0C380}"/>
              </a:ext>
            </a:extLst>
          </p:cNvPr>
          <p:cNvSpPr>
            <a:spLocks noGrp="1"/>
          </p:cNvSpPr>
          <p:nvPr>
            <p:ph type="body" idx="1"/>
          </p:nvPr>
        </p:nvSpPr>
        <p:spPr/>
        <p:txBody>
          <a:bodyPr/>
          <a:lstStyle/>
          <a:p>
            <a:r>
              <a:rPr lang="en-US" dirty="0"/>
              <a:t>BSc (Hons) in Information Technology specialized in </a:t>
            </a:r>
          </a:p>
          <a:p>
            <a:r>
              <a:rPr lang="en-US" dirty="0"/>
              <a:t>Data Science</a:t>
            </a:r>
          </a:p>
        </p:txBody>
      </p:sp>
      <p:sp>
        <p:nvSpPr>
          <p:cNvPr id="4" name="Rectangle 3">
            <a:extLst>
              <a:ext uri="{FF2B5EF4-FFF2-40B4-BE49-F238E27FC236}">
                <a16:creationId xmlns:a16="http://schemas.microsoft.com/office/drawing/2014/main" id="{5FB98E66-DBD5-4B29-AC68-A58A70C64231}"/>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7" name="Picture 6" descr="A person with the arms crossed&#10;&#10;Description automatically generated with low confidence">
            <a:extLst>
              <a:ext uri="{FF2B5EF4-FFF2-40B4-BE49-F238E27FC236}">
                <a16:creationId xmlns:a16="http://schemas.microsoft.com/office/drawing/2014/main" id="{51CC0BB7-C133-3317-EFA0-8CC5B55472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6440" y="116632"/>
            <a:ext cx="2088232" cy="2336099"/>
          </a:xfrm>
          <a:prstGeom prst="rect">
            <a:avLst/>
          </a:prstGeom>
        </p:spPr>
      </p:pic>
    </p:spTree>
    <p:extLst>
      <p:ext uri="{BB962C8B-B14F-4D97-AF65-F5344CB8AC3E}">
        <p14:creationId xmlns:p14="http://schemas.microsoft.com/office/powerpoint/2010/main" val="290723416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Background</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a:xfrm>
            <a:off x="203200" y="1017476"/>
            <a:ext cx="11509424" cy="4823048"/>
          </a:xfrm>
        </p:spPr>
        <p:txBody>
          <a:bodyPr>
            <a:normAutofit/>
          </a:bodyPr>
          <a:lstStyle/>
          <a:p>
            <a:pPr marL="0" indent="0">
              <a:buNone/>
            </a:pPr>
            <a:r>
              <a:rPr lang="en-US" sz="2000" dirty="0">
                <a:latin typeface="Arial" panose="020B0604020202020204" pitchFamily="34" charset="0"/>
                <a:cs typeface="Arial" panose="020B0604020202020204" pitchFamily="34" charset="0"/>
              </a:rPr>
              <a:t>Usually when someone want to buy an electronic device especially smart devices a techy person would at least do some research on the device for a week, this include </a:t>
            </a:r>
          </a:p>
          <a:p>
            <a:r>
              <a:rPr lang="en-US" sz="2000" dirty="0">
                <a:latin typeface="Arial" panose="020B0604020202020204" pitchFamily="34" charset="0"/>
                <a:cs typeface="Arial" panose="020B0604020202020204" pitchFamily="34" charset="0"/>
              </a:rPr>
              <a:t>finding a device matches to him</a:t>
            </a:r>
          </a:p>
          <a:p>
            <a:r>
              <a:rPr lang="en-US" sz="2000" dirty="0">
                <a:latin typeface="Arial" panose="020B0604020202020204" pitchFamily="34" charset="0"/>
                <a:cs typeface="Arial" panose="020B0604020202020204" pitchFamily="34" charset="0"/>
              </a:rPr>
              <a:t>Watch reviews on the device in YouTube, social media and other websites</a:t>
            </a:r>
          </a:p>
          <a:p>
            <a:r>
              <a:rPr lang="en-US" sz="2000" dirty="0">
                <a:latin typeface="Arial" panose="020B0604020202020204" pitchFamily="34" charset="0"/>
                <a:cs typeface="Arial" panose="020B0604020202020204" pitchFamily="34" charset="0"/>
              </a:rPr>
              <a:t>Compare the specification with other similar devices</a:t>
            </a:r>
          </a:p>
          <a:p>
            <a:endParaRPr lang="en-US" sz="2000" dirty="0">
              <a:latin typeface="Arial" panose="020B0604020202020204" pitchFamily="34" charset="0"/>
              <a:cs typeface="Arial" panose="020B0604020202020204" pitchFamily="34" charset="0"/>
            </a:endParaRPr>
          </a:p>
          <a:p>
            <a:pPr marL="0" indent="0">
              <a:buNone/>
            </a:pPr>
            <a:r>
              <a:rPr lang="en-US" sz="2000" dirty="0">
                <a:latin typeface="Arial" panose="020B0604020202020204" pitchFamily="34" charset="0"/>
                <a:cs typeface="Arial" panose="020B0604020202020204" pitchFamily="34" charset="0"/>
              </a:rPr>
              <a:t>For a person with low technical background this is a challenging process, first thing he would do is get advice from one of his friend. Goal of our chat bot is to be that friend!</a:t>
            </a:r>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11" name="Picture 10" descr="Graphical user interface, application&#10;&#10;Description automatically generated">
            <a:extLst>
              <a:ext uri="{FF2B5EF4-FFF2-40B4-BE49-F238E27FC236}">
                <a16:creationId xmlns:a16="http://schemas.microsoft.com/office/drawing/2014/main" id="{6F56AACC-1347-F0D5-06F0-51DB7CF755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18320" y="3861048"/>
            <a:ext cx="3355359" cy="2321350"/>
          </a:xfrm>
          <a:prstGeom prst="rect">
            <a:avLst/>
          </a:prstGeom>
        </p:spPr>
      </p:pic>
    </p:spTree>
    <p:extLst>
      <p:ext uri="{BB962C8B-B14F-4D97-AF65-F5344CB8AC3E}">
        <p14:creationId xmlns:p14="http://schemas.microsoft.com/office/powerpoint/2010/main" val="3658498589"/>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Research Gap</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a:xfrm>
            <a:off x="203200" y="1017476"/>
            <a:ext cx="5215136" cy="4823048"/>
          </a:xfrm>
        </p:spPr>
        <p:txBody>
          <a:bodyPr>
            <a:normAutofit/>
          </a:bodyPr>
          <a:lstStyle/>
          <a:p>
            <a:r>
              <a:rPr lang="en-US" sz="1600" dirty="0">
                <a:latin typeface="Arial" panose="020B0604020202020204" pitchFamily="34" charset="0"/>
                <a:cs typeface="Arial" panose="020B0604020202020204" pitchFamily="34" charset="0"/>
              </a:rPr>
              <a:t>The majority of the suggested laptop recommendation systems prioritize user preferences and laptop features over external criteria like price, brand image, and available shops to buy.</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Although user preferences and laptop functionalities can change over time, few studies take this into account when recommending laptops. To create recommendation systems that can vary as user preferences and laptop features do, more study is required.</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Several of the studies lacked through analysis of real-world datasets regarding repair centers. To evaluate the performance and usability of these technologies in real-world contexts, additional study is required.</a:t>
            </a:r>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graphicFrame>
        <p:nvGraphicFramePr>
          <p:cNvPr id="2" name="Table 2">
            <a:extLst>
              <a:ext uri="{FF2B5EF4-FFF2-40B4-BE49-F238E27FC236}">
                <a16:creationId xmlns:a16="http://schemas.microsoft.com/office/drawing/2014/main" id="{24F76ECA-D9DE-AADF-A0E6-65EFF4C9DD24}"/>
              </a:ext>
            </a:extLst>
          </p:cNvPr>
          <p:cNvGraphicFramePr>
            <a:graphicFrameLocks noGrp="1"/>
          </p:cNvGraphicFramePr>
          <p:nvPr/>
        </p:nvGraphicFramePr>
        <p:xfrm>
          <a:off x="5519936" y="1096962"/>
          <a:ext cx="6468864" cy="4633836"/>
        </p:xfrm>
        <a:graphic>
          <a:graphicData uri="http://schemas.openxmlformats.org/drawingml/2006/table">
            <a:tbl>
              <a:tblPr firstRow="1" firstCol="1" bandRow="1">
                <a:tableStyleId>{5C22544A-7EE6-4342-B048-85BDC9FD1C3A}</a:tableStyleId>
              </a:tblPr>
              <a:tblGrid>
                <a:gridCol w="3024336">
                  <a:extLst>
                    <a:ext uri="{9D8B030D-6E8A-4147-A177-3AD203B41FA5}">
                      <a16:colId xmlns:a16="http://schemas.microsoft.com/office/drawing/2014/main" val="1243784872"/>
                    </a:ext>
                  </a:extLst>
                </a:gridCol>
                <a:gridCol w="1872208">
                  <a:extLst>
                    <a:ext uri="{9D8B030D-6E8A-4147-A177-3AD203B41FA5}">
                      <a16:colId xmlns:a16="http://schemas.microsoft.com/office/drawing/2014/main" val="4159171387"/>
                    </a:ext>
                  </a:extLst>
                </a:gridCol>
                <a:gridCol w="1572320">
                  <a:extLst>
                    <a:ext uri="{9D8B030D-6E8A-4147-A177-3AD203B41FA5}">
                      <a16:colId xmlns:a16="http://schemas.microsoft.com/office/drawing/2014/main" val="2897985775"/>
                    </a:ext>
                  </a:extLst>
                </a:gridCol>
              </a:tblGrid>
              <a:tr h="922239">
                <a:tc>
                  <a:txBody>
                    <a:bodyPr/>
                    <a:lstStyle/>
                    <a:p>
                      <a:pPr algn="ctr"/>
                      <a:r>
                        <a:rPr lang="en-LK" dirty="0"/>
                        <a:t>Research gap</a:t>
                      </a:r>
                    </a:p>
                  </a:txBody>
                  <a:tcPr anchor="ctr"/>
                </a:tc>
                <a:tc>
                  <a:txBody>
                    <a:bodyPr/>
                    <a:lstStyle/>
                    <a:p>
                      <a:pPr algn="ctr"/>
                      <a:r>
                        <a:rPr lang="en-LK" dirty="0"/>
                        <a:t>Existing Systems</a:t>
                      </a:r>
                    </a:p>
                  </a:txBody>
                  <a:tcPr anchor="ctr"/>
                </a:tc>
                <a:tc>
                  <a:txBody>
                    <a:bodyPr/>
                    <a:lstStyle/>
                    <a:p>
                      <a:pPr algn="ctr"/>
                      <a:r>
                        <a:rPr lang="en-LK" dirty="0"/>
                        <a:t>Proposed System</a:t>
                      </a:r>
                    </a:p>
                  </a:txBody>
                  <a:tcPr anchor="ctr"/>
                </a:tc>
                <a:extLst>
                  <a:ext uri="{0D108BD9-81ED-4DB2-BD59-A6C34878D82A}">
                    <a16:rowId xmlns:a16="http://schemas.microsoft.com/office/drawing/2014/main" val="3959700151"/>
                  </a:ext>
                </a:extLst>
              </a:tr>
              <a:tr h="922239">
                <a:tc>
                  <a:txBody>
                    <a:bodyPr/>
                    <a:lstStyle/>
                    <a:p>
                      <a:r>
                        <a:rPr lang="en-LK" sz="1400" dirty="0">
                          <a:latin typeface="Arial" panose="020B0604020202020204" pitchFamily="34" charset="0"/>
                          <a:cs typeface="Arial" panose="020B0604020202020204" pitchFamily="34" charset="0"/>
                        </a:rPr>
                        <a:t>Doesn’t consider external factors like budget, availability</a:t>
                      </a:r>
                    </a:p>
                  </a:txBody>
                  <a:tcPr/>
                </a:tc>
                <a:tc>
                  <a:txBody>
                    <a:bodyPr/>
                    <a:lstStyle/>
                    <a:p>
                      <a:endParaRPr lang="en-LK" dirty="0"/>
                    </a:p>
                  </a:txBody>
                  <a:tcPr/>
                </a:tc>
                <a:tc>
                  <a:txBody>
                    <a:bodyPr/>
                    <a:lstStyle/>
                    <a:p>
                      <a:pPr algn="ctr"/>
                      <a:r>
                        <a:rPr lang="en-LK" dirty="0"/>
                        <a:t>✅</a:t>
                      </a:r>
                    </a:p>
                  </a:txBody>
                  <a:tcPr anchor="ctr"/>
                </a:tc>
                <a:extLst>
                  <a:ext uri="{0D108BD9-81ED-4DB2-BD59-A6C34878D82A}">
                    <a16:rowId xmlns:a16="http://schemas.microsoft.com/office/drawing/2014/main" val="2925984990"/>
                  </a:ext>
                </a:extLst>
              </a:tr>
              <a:tr h="922239">
                <a:tc>
                  <a:txBody>
                    <a:bodyPr/>
                    <a:lstStyle/>
                    <a:p>
                      <a:r>
                        <a:rPr lang="en-GB" sz="1400" dirty="0">
                          <a:latin typeface="Arial" panose="020B0604020202020204" pitchFamily="34" charset="0"/>
                          <a:cs typeface="Arial" panose="020B0604020202020204" pitchFamily="34" charset="0"/>
                        </a:rPr>
                        <a:t>U</a:t>
                      </a:r>
                      <a:r>
                        <a:rPr lang="en-LK" sz="1400" dirty="0">
                          <a:latin typeface="Arial" panose="020B0604020202020204" pitchFamily="34" charset="0"/>
                          <a:cs typeface="Arial" panose="020B0604020202020204" pitchFamily="34" charset="0"/>
                        </a:rPr>
                        <a:t>ser preference, availability, prices, requirements change overtime</a:t>
                      </a:r>
                    </a:p>
                  </a:txBody>
                  <a:tcPr/>
                </a:tc>
                <a:tc>
                  <a:txBody>
                    <a:bodyPr/>
                    <a:lstStyle/>
                    <a:p>
                      <a:endParaRPr lang="en-LK" dirty="0"/>
                    </a:p>
                  </a:txBody>
                  <a:tcPr/>
                </a:tc>
                <a:tc>
                  <a:txBody>
                    <a:bodyPr/>
                    <a:lstStyle/>
                    <a:p>
                      <a:pPr algn="ctr"/>
                      <a:r>
                        <a:rPr lang="en-LK" dirty="0"/>
                        <a:t>✅</a:t>
                      </a:r>
                    </a:p>
                  </a:txBody>
                  <a:tcPr anchor="ctr"/>
                </a:tc>
                <a:extLst>
                  <a:ext uri="{0D108BD9-81ED-4DB2-BD59-A6C34878D82A}">
                    <a16:rowId xmlns:a16="http://schemas.microsoft.com/office/drawing/2014/main" val="2949155481"/>
                  </a:ext>
                </a:extLst>
              </a:tr>
              <a:tr h="9222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LK" sz="1400" dirty="0">
                          <a:latin typeface="Arial" panose="020B0604020202020204" pitchFamily="34" charset="0"/>
                          <a:cs typeface="Arial" panose="020B0604020202020204" pitchFamily="34" charset="0"/>
                        </a:rPr>
                        <a:t>Model trained through real world datasets using actual repair centers</a:t>
                      </a:r>
                    </a:p>
                    <a:p>
                      <a:endParaRPr lang="en-LK" sz="1400" dirty="0">
                        <a:latin typeface="Arial" panose="020B0604020202020204" pitchFamily="34" charset="0"/>
                        <a:cs typeface="Arial" panose="020B0604020202020204" pitchFamily="34" charset="0"/>
                      </a:endParaRPr>
                    </a:p>
                  </a:txBody>
                  <a:tcPr/>
                </a:tc>
                <a:tc>
                  <a:txBody>
                    <a:bodyPr/>
                    <a:lstStyle/>
                    <a:p>
                      <a:endParaRPr lang="en-LK"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LK" dirty="0"/>
                        <a:t>✅</a:t>
                      </a:r>
                    </a:p>
                  </a:txBody>
                  <a:tcPr anchor="ctr"/>
                </a:tc>
                <a:extLst>
                  <a:ext uri="{0D108BD9-81ED-4DB2-BD59-A6C34878D82A}">
                    <a16:rowId xmlns:a16="http://schemas.microsoft.com/office/drawing/2014/main" val="3683180782"/>
                  </a:ext>
                </a:extLst>
              </a:tr>
              <a:tr h="922239">
                <a:tc>
                  <a:txBody>
                    <a:bodyPr/>
                    <a:lstStyle/>
                    <a:p>
                      <a:r>
                        <a:rPr lang="en-LK" sz="1400" dirty="0">
                          <a:latin typeface="Arial" panose="020B0604020202020204" pitchFamily="34" charset="0"/>
                          <a:cs typeface="Arial" panose="020B0604020202020204" pitchFamily="34" charset="0"/>
                        </a:rPr>
                        <a:t>Use multiple algorithms and give the most accurate results set</a:t>
                      </a:r>
                    </a:p>
                  </a:txBody>
                  <a:tcPr/>
                </a:tc>
                <a:tc>
                  <a:txBody>
                    <a:bodyPr/>
                    <a:lstStyle/>
                    <a:p>
                      <a:endParaRPr lang="en-LK"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LK" dirty="0"/>
                        <a:t>✅</a:t>
                      </a:r>
                    </a:p>
                  </a:txBody>
                  <a:tcPr anchor="ctr"/>
                </a:tc>
                <a:extLst>
                  <a:ext uri="{0D108BD9-81ED-4DB2-BD59-A6C34878D82A}">
                    <a16:rowId xmlns:a16="http://schemas.microsoft.com/office/drawing/2014/main" val="1584513439"/>
                  </a:ext>
                </a:extLst>
              </a:tr>
            </a:tbl>
          </a:graphicData>
        </a:graphic>
      </p:graphicFrame>
      <p:sp>
        <p:nvSpPr>
          <p:cNvPr id="3" name="Multiply 2">
            <a:extLst>
              <a:ext uri="{FF2B5EF4-FFF2-40B4-BE49-F238E27FC236}">
                <a16:creationId xmlns:a16="http://schemas.microsoft.com/office/drawing/2014/main" id="{1419530C-D94B-657D-45E7-3F16F13D927D}"/>
              </a:ext>
            </a:extLst>
          </p:cNvPr>
          <p:cNvSpPr/>
          <p:nvPr/>
        </p:nvSpPr>
        <p:spPr>
          <a:xfrm>
            <a:off x="9217328" y="2198484"/>
            <a:ext cx="504056"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K"/>
          </a:p>
        </p:txBody>
      </p:sp>
      <p:sp>
        <p:nvSpPr>
          <p:cNvPr id="7" name="Multiply 6">
            <a:extLst>
              <a:ext uri="{FF2B5EF4-FFF2-40B4-BE49-F238E27FC236}">
                <a16:creationId xmlns:a16="http://schemas.microsoft.com/office/drawing/2014/main" id="{41E98BD3-0B4D-D984-E651-310933F410D2}"/>
              </a:ext>
            </a:extLst>
          </p:cNvPr>
          <p:cNvSpPr/>
          <p:nvPr/>
        </p:nvSpPr>
        <p:spPr>
          <a:xfrm>
            <a:off x="9217328" y="3176972"/>
            <a:ext cx="504056"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K"/>
          </a:p>
        </p:txBody>
      </p:sp>
      <p:sp>
        <p:nvSpPr>
          <p:cNvPr id="8" name="Multiply 7">
            <a:extLst>
              <a:ext uri="{FF2B5EF4-FFF2-40B4-BE49-F238E27FC236}">
                <a16:creationId xmlns:a16="http://schemas.microsoft.com/office/drawing/2014/main" id="{5A6BC0DB-C888-D4B3-1C29-F2A647801CB6}"/>
              </a:ext>
            </a:extLst>
          </p:cNvPr>
          <p:cNvSpPr/>
          <p:nvPr/>
        </p:nvSpPr>
        <p:spPr>
          <a:xfrm>
            <a:off x="9217328" y="4039783"/>
            <a:ext cx="504056"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K"/>
          </a:p>
        </p:txBody>
      </p:sp>
      <p:sp>
        <p:nvSpPr>
          <p:cNvPr id="9" name="Multiply 8">
            <a:extLst>
              <a:ext uri="{FF2B5EF4-FFF2-40B4-BE49-F238E27FC236}">
                <a16:creationId xmlns:a16="http://schemas.microsoft.com/office/drawing/2014/main" id="{AE252BB3-3FD8-D439-ADEE-653464C2F5D5}"/>
              </a:ext>
            </a:extLst>
          </p:cNvPr>
          <p:cNvSpPr/>
          <p:nvPr/>
        </p:nvSpPr>
        <p:spPr>
          <a:xfrm>
            <a:off x="9217328" y="4944161"/>
            <a:ext cx="504056"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K"/>
          </a:p>
        </p:txBody>
      </p:sp>
    </p:spTree>
    <p:extLst>
      <p:ext uri="{BB962C8B-B14F-4D97-AF65-F5344CB8AC3E}">
        <p14:creationId xmlns:p14="http://schemas.microsoft.com/office/powerpoint/2010/main" val="3490511258"/>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a:xfrm>
            <a:off x="304800" y="228600"/>
            <a:ext cx="11684000" cy="868362"/>
          </a:xfrm>
        </p:spPr>
        <p:txBody>
          <a:bodyPr>
            <a:normAutofit fontScale="90000"/>
          </a:bodyPr>
          <a:lstStyle/>
          <a:p>
            <a:r>
              <a:rPr lang="en-US" dirty="0"/>
              <a:t>Research Problem</a:t>
            </a:r>
            <a:br>
              <a:rPr lang="en-US" dirty="0"/>
            </a:br>
            <a:endParaRPr lang="en-US" dirty="0"/>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lstStyle/>
          <a:p>
            <a:pPr marL="0" indent="0">
              <a:buNone/>
            </a:pPr>
            <a:r>
              <a:rPr lang="en-US" dirty="0"/>
              <a:t>How could a person with low technical knowledge find a laptop or computer repair center suits for his needs without the the need of giving his technical requirements?</a:t>
            </a:r>
          </a:p>
          <a:p>
            <a:pPr marL="0" indent="0">
              <a:buNone/>
            </a:pPr>
            <a:endParaRPr lang="en-US" dirty="0"/>
          </a:p>
          <a:p>
            <a:pPr marL="0" indent="0">
              <a:buNone/>
            </a:pPr>
            <a:r>
              <a:rPr lang="en-US" dirty="0"/>
              <a:t>How well the system understand the user's requirement even in absence of technical data?</a:t>
            </a:r>
          </a:p>
        </p:txBody>
      </p:sp>
      <p:sp>
        <p:nvSpPr>
          <p:cNvPr id="4" name="Rectangle 3">
            <a:extLst>
              <a:ext uri="{FF2B5EF4-FFF2-40B4-BE49-F238E27FC236}">
                <a16:creationId xmlns:a16="http://schemas.microsoft.com/office/drawing/2014/main" id="{B9D9F080-0780-4554-8055-A289E0D4EDA8}"/>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3" name="Picture 2" descr="A picture containing text, vector graphics&#10;&#10;Description automatically generated">
            <a:extLst>
              <a:ext uri="{FF2B5EF4-FFF2-40B4-BE49-F238E27FC236}">
                <a16:creationId xmlns:a16="http://schemas.microsoft.com/office/drawing/2014/main" id="{05274BF6-4638-CD54-6A08-86B279DE843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2224" y="3999978"/>
            <a:ext cx="2492896" cy="2492896"/>
          </a:xfrm>
          <a:prstGeom prst="rect">
            <a:avLst/>
          </a:prstGeom>
        </p:spPr>
      </p:pic>
    </p:spTree>
    <p:extLst>
      <p:ext uri="{BB962C8B-B14F-4D97-AF65-F5344CB8AC3E}">
        <p14:creationId xmlns:p14="http://schemas.microsoft.com/office/powerpoint/2010/main" val="673640154"/>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Specific Objective &amp; Sub objectives</a:t>
            </a:r>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normAutofit fontScale="92500" lnSpcReduction="10000"/>
          </a:bodyPr>
          <a:lstStyle/>
          <a:p>
            <a:pPr marL="0" indent="0">
              <a:buNone/>
            </a:pPr>
            <a:r>
              <a:rPr lang="en-US" sz="2800" b="1" dirty="0">
                <a:latin typeface="Arial" panose="020B0604020202020204" pitchFamily="34" charset="0"/>
                <a:cs typeface="Arial" panose="020B0604020202020204" pitchFamily="34" charset="0"/>
              </a:rPr>
              <a:t>Specific Objective</a:t>
            </a:r>
          </a:p>
          <a:p>
            <a:r>
              <a:rPr lang="en-US" sz="2800" dirty="0">
                <a:latin typeface="Arial" panose="020B0604020202020204" pitchFamily="34" charset="0"/>
                <a:cs typeface="Arial" panose="020B0604020202020204" pitchFamily="34" charset="0"/>
              </a:rPr>
              <a:t>Main objective of this recommendation system is to determine which device &amp; repair center is suitable for the user according to his requirement</a:t>
            </a:r>
          </a:p>
          <a:p>
            <a:pPr marL="0" indent="0">
              <a:buNone/>
            </a:pPr>
            <a:endParaRPr lang="en-US" sz="2800" dirty="0">
              <a:latin typeface="Arial" panose="020B0604020202020204" pitchFamily="34" charset="0"/>
              <a:cs typeface="Arial" panose="020B0604020202020204" pitchFamily="34" charset="0"/>
            </a:endParaRPr>
          </a:p>
          <a:p>
            <a:pPr marL="0" indent="0">
              <a:buNone/>
            </a:pPr>
            <a:r>
              <a:rPr lang="en-US" sz="2800" b="1" dirty="0">
                <a:latin typeface="Arial" panose="020B0604020202020204" pitchFamily="34" charset="0"/>
                <a:cs typeface="Arial" panose="020B0604020202020204" pitchFamily="34" charset="0"/>
              </a:rPr>
              <a:t>Sub Objectives</a:t>
            </a:r>
          </a:p>
          <a:p>
            <a:r>
              <a:rPr lang="en-US" sz="2800" dirty="0">
                <a:latin typeface="Arial" panose="020B0604020202020204" pitchFamily="34" charset="0"/>
                <a:cs typeface="Arial" panose="020B0604020202020204" pitchFamily="34" charset="0"/>
              </a:rPr>
              <a:t>Preprocess the dataset </a:t>
            </a:r>
          </a:p>
          <a:p>
            <a:r>
              <a:rPr lang="en-US" sz="2800" dirty="0">
                <a:latin typeface="Arial" panose="020B0604020202020204" pitchFamily="34" charset="0"/>
                <a:cs typeface="Arial" panose="020B0604020202020204" pitchFamily="34" charset="0"/>
              </a:rPr>
              <a:t>Build a content-based recommendation model</a:t>
            </a:r>
          </a:p>
          <a:p>
            <a:r>
              <a:rPr lang="en-US" sz="2800" dirty="0">
                <a:latin typeface="Arial" panose="020B0604020202020204" pitchFamily="34" charset="0"/>
                <a:cs typeface="Arial" panose="020B0604020202020204" pitchFamily="34" charset="0"/>
              </a:rPr>
              <a:t>Build a collaboration-based recommendation model</a:t>
            </a:r>
          </a:p>
          <a:p>
            <a:r>
              <a:rPr lang="en-US" sz="2800" dirty="0">
                <a:latin typeface="Arial" panose="020B0604020202020204" pitchFamily="34" charset="0"/>
                <a:cs typeface="Arial" panose="020B0604020202020204" pitchFamily="34" charset="0"/>
              </a:rPr>
              <a:t>Inject parameters / features obtained from NLP &amp; Image processing to the recommendation model</a:t>
            </a:r>
          </a:p>
          <a:p>
            <a:r>
              <a:rPr lang="en-US" sz="2800" dirty="0">
                <a:latin typeface="Arial" panose="020B0604020202020204" pitchFamily="34" charset="0"/>
                <a:cs typeface="Arial" panose="020B0604020202020204" pitchFamily="34" charset="0"/>
              </a:rPr>
              <a:t>Combine the results from both algorithms and provide the most accurate recommendations</a:t>
            </a:r>
          </a:p>
          <a:p>
            <a:pPr marL="0" indent="0">
              <a:buNone/>
            </a:pPr>
            <a:endParaRPr lang="en-US"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spTree>
    <p:extLst>
      <p:ext uri="{BB962C8B-B14F-4D97-AF65-F5344CB8AC3E}">
        <p14:creationId xmlns:p14="http://schemas.microsoft.com/office/powerpoint/2010/main" val="1239560717"/>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Component diagram</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8" name="Content Placeholder 7" descr="Graphical user interface, website&#10;&#10;Description automatically generated">
            <a:extLst>
              <a:ext uri="{FF2B5EF4-FFF2-40B4-BE49-F238E27FC236}">
                <a16:creationId xmlns:a16="http://schemas.microsoft.com/office/drawing/2014/main" id="{5BD8B17D-32E1-1C5B-F654-43ED1DFFAF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9496" y="980728"/>
            <a:ext cx="9289032" cy="5363407"/>
          </a:xfrm>
        </p:spPr>
      </p:pic>
    </p:spTree>
    <p:extLst>
      <p:ext uri="{BB962C8B-B14F-4D97-AF65-F5344CB8AC3E}">
        <p14:creationId xmlns:p14="http://schemas.microsoft.com/office/powerpoint/2010/main" val="2005787601"/>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Tools &amp; Technologies to be used</a:t>
            </a:r>
          </a:p>
        </p:txBody>
      </p:sp>
      <p:sp>
        <p:nvSpPr>
          <p:cNvPr id="6" name="Content Placeholder 5">
            <a:extLst>
              <a:ext uri="{FF2B5EF4-FFF2-40B4-BE49-F238E27FC236}">
                <a16:creationId xmlns:a16="http://schemas.microsoft.com/office/drawing/2014/main" id="{F7E461F4-E6D8-4801-94AA-9B72FC99FFED}"/>
              </a:ext>
            </a:extLst>
          </p:cNvPr>
          <p:cNvSpPr>
            <a:spLocks noGrp="1"/>
          </p:cNvSpPr>
          <p:nvPr>
            <p:ph idx="1"/>
          </p:nvPr>
        </p:nvSpPr>
        <p:spPr/>
        <p:txBody>
          <a:bodyPr>
            <a:normAutofit/>
          </a:bodyPr>
          <a:lstStyle/>
          <a:p>
            <a:pPr marL="0" indent="0">
              <a:buNone/>
            </a:pPr>
            <a:r>
              <a:rPr lang="en-US" sz="2400" b="1" dirty="0">
                <a:latin typeface="Arial" panose="020B0604020202020204" pitchFamily="34" charset="0"/>
                <a:cs typeface="Arial" panose="020B0604020202020204" pitchFamily="34" charset="0"/>
              </a:rPr>
              <a:t>Programming Languages</a:t>
            </a:r>
          </a:p>
          <a:p>
            <a:r>
              <a:rPr lang="en-US" sz="2400" dirty="0">
                <a:latin typeface="Arial" panose="020B0604020202020204" pitchFamily="34" charset="0"/>
                <a:cs typeface="Arial" panose="020B0604020202020204" pitchFamily="34" charset="0"/>
              </a:rPr>
              <a:t>Python</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US" sz="2400" b="1" dirty="0">
                <a:latin typeface="Arial" panose="020B0604020202020204" pitchFamily="34" charset="0"/>
                <a:cs typeface="Arial" panose="020B0604020202020204" pitchFamily="34" charset="0"/>
              </a:rPr>
              <a:t>Tools</a:t>
            </a:r>
          </a:p>
          <a:p>
            <a:r>
              <a:rPr lang="en-US" sz="2400" dirty="0">
                <a:latin typeface="Arial" panose="020B0604020202020204" pitchFamily="34" charset="0"/>
                <a:cs typeface="Arial" panose="020B0604020202020204" pitchFamily="34" charset="0"/>
              </a:rPr>
              <a:t>Visual Studio Code</a:t>
            </a:r>
          </a:p>
          <a:p>
            <a:r>
              <a:rPr lang="en-US" sz="2400" dirty="0">
                <a:latin typeface="Arial" panose="020B0604020202020204" pitchFamily="34" charset="0"/>
                <a:cs typeface="Arial" panose="020B0604020202020204" pitchFamily="34" charset="0"/>
              </a:rPr>
              <a:t>Google Collab</a:t>
            </a:r>
          </a:p>
          <a:p>
            <a:r>
              <a:rPr lang="en-US" sz="2400" dirty="0">
                <a:latin typeface="Arial" panose="020B0604020202020204" pitchFamily="34" charset="0"/>
                <a:cs typeface="Arial" panose="020B0604020202020204" pitchFamily="34" charset="0"/>
              </a:rPr>
              <a:t>Version controlling – Git &amp; </a:t>
            </a:r>
            <a:r>
              <a:rPr lang="en-US" sz="2400" dirty="0" err="1">
                <a:latin typeface="Arial" panose="020B0604020202020204" pitchFamily="34" charset="0"/>
                <a:cs typeface="Arial" panose="020B0604020202020204" pitchFamily="34" charset="0"/>
              </a:rPr>
              <a:t>Github</a:t>
            </a:r>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pPr marL="0" indent="0">
              <a:buNone/>
            </a:pPr>
            <a:r>
              <a:rPr lang="en-US" sz="2400" b="1" dirty="0">
                <a:latin typeface="Arial" panose="020B0604020202020204" pitchFamily="34" charset="0"/>
                <a:cs typeface="Arial" panose="020B0604020202020204" pitchFamily="34" charset="0"/>
              </a:rPr>
              <a:t>Algorithms</a:t>
            </a:r>
          </a:p>
          <a:p>
            <a:r>
              <a:rPr lang="en-US" sz="2400" dirty="0">
                <a:latin typeface="Arial" panose="020B0604020202020204" pitchFamily="34" charset="0"/>
                <a:cs typeface="Arial" panose="020B0604020202020204" pitchFamily="34" charset="0"/>
              </a:rPr>
              <a:t>Collaborative filtering </a:t>
            </a:r>
          </a:p>
          <a:p>
            <a:r>
              <a:rPr lang="en-US" sz="2400" dirty="0">
                <a:latin typeface="Arial" panose="020B0604020202020204" pitchFamily="34" charset="0"/>
                <a:cs typeface="Arial" panose="020B0604020202020204" pitchFamily="34" charset="0"/>
              </a:rPr>
              <a:t>Content based filtering</a:t>
            </a:r>
          </a:p>
          <a:p>
            <a:pPr marL="0" indent="0">
              <a:buNone/>
            </a:pPr>
            <a:endParaRPr lang="en-US" sz="28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3" name="Picture 2" descr="Logo&#10;&#10;Description automatically generated with low confidence">
            <a:extLst>
              <a:ext uri="{FF2B5EF4-FFF2-40B4-BE49-F238E27FC236}">
                <a16:creationId xmlns:a16="http://schemas.microsoft.com/office/drawing/2014/main" id="{60101AC0-B7B9-3DEC-5BE9-95046F32DD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90313" y="1096962"/>
            <a:ext cx="3316974" cy="2485081"/>
          </a:xfrm>
          <a:prstGeom prst="rect">
            <a:avLst/>
          </a:prstGeom>
        </p:spPr>
      </p:pic>
      <p:pic>
        <p:nvPicPr>
          <p:cNvPr id="8" name="Picture 7" descr="Shape&#10;&#10;Description automatically generated with medium confidence">
            <a:extLst>
              <a:ext uri="{FF2B5EF4-FFF2-40B4-BE49-F238E27FC236}">
                <a16:creationId xmlns:a16="http://schemas.microsoft.com/office/drawing/2014/main" id="{62920177-7D76-11A4-EE2D-226888F9BE0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83832" y="1437207"/>
            <a:ext cx="3647728" cy="2051847"/>
          </a:xfrm>
          <a:prstGeom prst="rect">
            <a:avLst/>
          </a:prstGeom>
        </p:spPr>
      </p:pic>
      <p:pic>
        <p:nvPicPr>
          <p:cNvPr id="12" name="Picture 11" descr="Icon&#10;&#10;Description automatically generated">
            <a:extLst>
              <a:ext uri="{FF2B5EF4-FFF2-40B4-BE49-F238E27FC236}">
                <a16:creationId xmlns:a16="http://schemas.microsoft.com/office/drawing/2014/main" id="{0DC159DB-CEF9-F006-38E2-3F940743B91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89619" y="3429000"/>
            <a:ext cx="2608203" cy="1957658"/>
          </a:xfrm>
          <a:prstGeom prst="rect">
            <a:avLst/>
          </a:prstGeom>
        </p:spPr>
      </p:pic>
      <p:pic>
        <p:nvPicPr>
          <p:cNvPr id="14" name="Picture 13" descr="Icon&#10;&#10;Description automatically generated">
            <a:extLst>
              <a:ext uri="{FF2B5EF4-FFF2-40B4-BE49-F238E27FC236}">
                <a16:creationId xmlns:a16="http://schemas.microsoft.com/office/drawing/2014/main" id="{C02D4ACF-BAE6-755D-DC65-B7E0DBAD7B0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42669" y="4029538"/>
            <a:ext cx="2060491" cy="2259039"/>
          </a:xfrm>
          <a:prstGeom prst="rect">
            <a:avLst/>
          </a:prstGeom>
        </p:spPr>
      </p:pic>
    </p:spTree>
    <p:extLst>
      <p:ext uri="{BB962C8B-B14F-4D97-AF65-F5344CB8AC3E}">
        <p14:creationId xmlns:p14="http://schemas.microsoft.com/office/powerpoint/2010/main" val="113445852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r>
              <a:rPr lang="en-US" dirty="0"/>
              <a:t>Work Breakdown Structure (WBS)</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pic>
        <p:nvPicPr>
          <p:cNvPr id="10" name="Picture 9" descr="Graphical user interface&#10;&#10;Description automatically generated">
            <a:extLst>
              <a:ext uri="{FF2B5EF4-FFF2-40B4-BE49-F238E27FC236}">
                <a16:creationId xmlns:a16="http://schemas.microsoft.com/office/drawing/2014/main" id="{F1D48D2C-BC40-C634-8723-638DB9369E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1544" y="1130836"/>
            <a:ext cx="6816365" cy="5206945"/>
          </a:xfrm>
          <a:prstGeom prst="rect">
            <a:avLst/>
          </a:prstGeom>
        </p:spPr>
      </p:pic>
    </p:spTree>
    <p:extLst>
      <p:ext uri="{BB962C8B-B14F-4D97-AF65-F5344CB8AC3E}">
        <p14:creationId xmlns:p14="http://schemas.microsoft.com/office/powerpoint/2010/main" val="4265349447"/>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F6FBBB-4C77-4A4B-BE54-96D3B0DF3BB7}"/>
              </a:ext>
            </a:extLst>
          </p:cNvPr>
          <p:cNvSpPr>
            <a:spLocks noGrp="1"/>
          </p:cNvSpPr>
          <p:nvPr>
            <p:ph type="title"/>
          </p:nvPr>
        </p:nvSpPr>
        <p:spPr/>
        <p:txBody>
          <a:bodyPr>
            <a:normAutofit/>
          </a:bodyPr>
          <a:lstStyle/>
          <a:p>
            <a:pPr algn="l"/>
            <a:r>
              <a:rPr lang="en-US" dirty="0"/>
              <a:t>References</a:t>
            </a:r>
          </a:p>
        </p:txBody>
      </p:sp>
      <p:sp>
        <p:nvSpPr>
          <p:cNvPr id="4" name="Rectangle 3">
            <a:extLst>
              <a:ext uri="{FF2B5EF4-FFF2-40B4-BE49-F238E27FC236}">
                <a16:creationId xmlns:a16="http://schemas.microsoft.com/office/drawing/2014/main" id="{3BA87EE8-2430-48CE-B467-8BD3100BC4EF}"/>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IT20125998</a:t>
            </a:r>
            <a:r>
              <a:rPr lang="en-US" sz="1800" dirty="0">
                <a:solidFill>
                  <a:schemeClr val="tx1"/>
                </a:solidFill>
              </a:rPr>
              <a:t>   |   </a:t>
            </a:r>
            <a:r>
              <a:rPr lang="en-US" dirty="0">
                <a:solidFill>
                  <a:schemeClr val="tx1"/>
                </a:solidFill>
              </a:rPr>
              <a:t>Minindu Senadheera</a:t>
            </a:r>
            <a:r>
              <a:rPr lang="en-US" sz="1800" b="1" dirty="0">
                <a:solidFill>
                  <a:schemeClr val="tx1"/>
                </a:solidFill>
              </a:rPr>
              <a:t>   </a:t>
            </a:r>
            <a:r>
              <a:rPr lang="en-US" sz="1800" dirty="0">
                <a:solidFill>
                  <a:schemeClr val="tx1"/>
                </a:solidFill>
              </a:rPr>
              <a:t>|   </a:t>
            </a:r>
            <a:r>
              <a:rPr lang="en-US" sz="1800" b="0" dirty="0">
                <a:solidFill>
                  <a:schemeClr val="tx1"/>
                </a:solidFill>
              </a:rPr>
              <a:t>TMP-23-283</a:t>
            </a:r>
          </a:p>
        </p:txBody>
      </p:sp>
      <p:sp>
        <p:nvSpPr>
          <p:cNvPr id="2" name="Content Placeholder 5">
            <a:extLst>
              <a:ext uri="{FF2B5EF4-FFF2-40B4-BE49-F238E27FC236}">
                <a16:creationId xmlns:a16="http://schemas.microsoft.com/office/drawing/2014/main" id="{53E61996-2A47-615B-AC65-B1EA74E5EACD}"/>
              </a:ext>
            </a:extLst>
          </p:cNvPr>
          <p:cNvSpPr>
            <a:spLocks noGrp="1"/>
          </p:cNvSpPr>
          <p:nvPr>
            <p:ph idx="1"/>
          </p:nvPr>
        </p:nvSpPr>
        <p:spPr>
          <a:xfrm>
            <a:off x="304800" y="1143000"/>
            <a:ext cx="11684000" cy="5181600"/>
          </a:xfrm>
        </p:spPr>
        <p:txBody>
          <a:bodyPr>
            <a:normAutofit/>
          </a:bodyPr>
          <a:lstStyle/>
          <a:p>
            <a:pPr marL="0" indent="0" algn="l">
              <a:buNone/>
            </a:pPr>
            <a:r>
              <a:rPr lang="en-GB" sz="1600" b="0" i="0" u="none" strike="noStrike" dirty="0">
                <a:solidFill>
                  <a:srgbClr val="000000"/>
                </a:solidFill>
                <a:effectLst/>
              </a:rPr>
              <a:t>[1] Hou, Y. and Yang, S. (2022) </a:t>
            </a:r>
            <a:r>
              <a:rPr lang="en-GB" sz="1600" b="0" i="1" u="none" strike="noStrike" dirty="0">
                <a:solidFill>
                  <a:srgbClr val="000000"/>
                </a:solidFill>
                <a:effectLst/>
              </a:rPr>
              <a:t>An e-commerce personalized recommendation algorithm based on fuzzy ...</a:t>
            </a:r>
            <a:r>
              <a:rPr lang="en-GB" sz="1600" b="0" i="0" u="none" strike="noStrike" dirty="0">
                <a:solidFill>
                  <a:srgbClr val="000000"/>
                </a:solidFill>
                <a:effectLst/>
              </a:rPr>
              <a:t>, </a:t>
            </a:r>
            <a:r>
              <a:rPr lang="en-GB" sz="1600" b="0" i="1" u="none" strike="noStrike" dirty="0" err="1">
                <a:solidFill>
                  <a:srgbClr val="000000"/>
                </a:solidFill>
                <a:effectLst/>
              </a:rPr>
              <a:t>researchgate.net</a:t>
            </a:r>
            <a:r>
              <a:rPr lang="en-GB" sz="1600" b="0" i="0" u="none" strike="noStrike" dirty="0">
                <a:solidFill>
                  <a:srgbClr val="000000"/>
                </a:solidFill>
                <a:effectLst/>
              </a:rPr>
              <a:t>. Available at: https://</a:t>
            </a:r>
            <a:r>
              <a:rPr lang="en-GB" sz="1600" b="0" i="0" u="none" strike="noStrike" dirty="0" err="1">
                <a:solidFill>
                  <a:srgbClr val="000000"/>
                </a:solidFill>
                <a:effectLst/>
              </a:rPr>
              <a:t>www.researchgate.net</a:t>
            </a:r>
            <a:r>
              <a:rPr lang="en-GB" sz="1600" b="0" i="0" u="none" strike="noStrike" dirty="0">
                <a:solidFill>
                  <a:srgbClr val="000000"/>
                </a:solidFill>
                <a:effectLst/>
              </a:rPr>
              <a:t>/publication/360655958_An_E-commerce_Personalized_Recommendation_Algorithm_based_on_Fuzzy_Clustering (Accessed: March 2023). </a:t>
            </a:r>
          </a:p>
          <a:p>
            <a:pPr marL="0" indent="0">
              <a:buNone/>
            </a:pPr>
            <a:endParaRPr lang="en-US" sz="2800" dirty="0">
              <a:latin typeface="Arial" panose="020B0604020202020204" pitchFamily="34" charset="0"/>
              <a:cs typeface="Arial" panose="020B0604020202020204" pitchFamily="34" charset="0"/>
            </a:endParaRPr>
          </a:p>
          <a:p>
            <a:pPr marL="0" indent="0">
              <a:buNone/>
            </a:pPr>
            <a:r>
              <a:rPr lang="en-US" sz="1600" dirty="0">
                <a:latin typeface="Cambria" panose="02040503050406030204" pitchFamily="18" charset="0"/>
                <a:cs typeface="Arial" panose="020B0604020202020204" pitchFamily="34" charset="0"/>
              </a:rPr>
              <a:t>[2] Govindarajan, P. and Devi, S.S. (2022) Hybrid recommendation system based on collaborative and content-based ..., </a:t>
            </a:r>
            <a:r>
              <a:rPr lang="en-US" sz="1600" dirty="0" err="1">
                <a:latin typeface="Cambria" panose="02040503050406030204" pitchFamily="18" charset="0"/>
                <a:cs typeface="Arial" panose="020B0604020202020204" pitchFamily="34" charset="0"/>
              </a:rPr>
              <a:t>researchgate</a:t>
            </a:r>
            <a:r>
              <a:rPr lang="en-US" sz="1600" dirty="0">
                <a:latin typeface="Cambria" panose="02040503050406030204" pitchFamily="18" charset="0"/>
                <a:cs typeface="Arial" panose="020B0604020202020204" pitchFamily="34" charset="0"/>
              </a:rPr>
              <a:t>. Available at: https://</a:t>
            </a:r>
            <a:r>
              <a:rPr lang="en-US" sz="1600" dirty="0" err="1">
                <a:latin typeface="Cambria" panose="02040503050406030204" pitchFamily="18" charset="0"/>
                <a:cs typeface="Arial" panose="020B0604020202020204" pitchFamily="34" charset="0"/>
              </a:rPr>
              <a:t>www.researchgate.net</a:t>
            </a:r>
            <a:r>
              <a:rPr lang="en-US" sz="1600" dirty="0">
                <a:latin typeface="Cambria" panose="02040503050406030204" pitchFamily="18" charset="0"/>
                <a:cs typeface="Arial" panose="020B0604020202020204" pitchFamily="34" charset="0"/>
              </a:rPr>
              <a:t>/publication/360430232_Hybrid_Recommendation_System_Based_on_Collaborative_and_Content-Based_Filtering (Accessed: March 2023). </a:t>
            </a:r>
          </a:p>
          <a:p>
            <a:pPr marL="0" indent="0">
              <a:buNone/>
            </a:pP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8380077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E0975-1A7D-E8EE-45F8-D3736D8E97B8}"/>
              </a:ext>
            </a:extLst>
          </p:cNvPr>
          <p:cNvSpPr>
            <a:spLocks noGrp="1"/>
          </p:cNvSpPr>
          <p:nvPr>
            <p:ph type="title"/>
          </p:nvPr>
        </p:nvSpPr>
        <p:spPr>
          <a:xfrm>
            <a:off x="304800" y="304800"/>
            <a:ext cx="11684000" cy="792162"/>
          </a:xfrm>
        </p:spPr>
        <p:txBody>
          <a:bodyPr anchor="ctr">
            <a:normAutofit/>
          </a:bodyPr>
          <a:lstStyle/>
          <a:p>
            <a:r>
              <a:rPr lang="en-US" b="1" u="sng" dirty="0"/>
              <a:t>Research Objective</a:t>
            </a:r>
          </a:p>
        </p:txBody>
      </p:sp>
      <p:pic>
        <p:nvPicPr>
          <p:cNvPr id="5" name="Picture 4" descr="Diagram&#10;&#10;Description automatically generated">
            <a:extLst>
              <a:ext uri="{FF2B5EF4-FFF2-40B4-BE49-F238E27FC236}">
                <a16:creationId xmlns:a16="http://schemas.microsoft.com/office/drawing/2014/main" id="{86B63F3F-FC98-1E24-A57D-3EC4DC7C61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1" y="1484785"/>
            <a:ext cx="4104456" cy="4104456"/>
          </a:xfrm>
          <a:prstGeom prst="rect">
            <a:avLst/>
          </a:prstGeom>
          <a:noFill/>
        </p:spPr>
      </p:pic>
      <p:sp>
        <p:nvSpPr>
          <p:cNvPr id="3" name="Subtitle 2">
            <a:extLst>
              <a:ext uri="{FF2B5EF4-FFF2-40B4-BE49-F238E27FC236}">
                <a16:creationId xmlns:a16="http://schemas.microsoft.com/office/drawing/2014/main" id="{7AF36E25-4E83-3017-CFD6-B84CCD4AFA1C}"/>
              </a:ext>
            </a:extLst>
          </p:cNvPr>
          <p:cNvSpPr>
            <a:spLocks noGrp="1"/>
          </p:cNvSpPr>
          <p:nvPr>
            <p:ph sz="half" idx="2"/>
          </p:nvPr>
        </p:nvSpPr>
        <p:spPr>
          <a:xfrm>
            <a:off x="4511824" y="1988840"/>
            <a:ext cx="7070576" cy="3773015"/>
          </a:xfrm>
        </p:spPr>
        <p:txBody>
          <a:bodyPr>
            <a:normAutofit/>
          </a:bodyPr>
          <a:lstStyle/>
          <a:p>
            <a:pPr marL="457200" indent="-457200">
              <a:buFontTx/>
              <a:buChar char="-"/>
            </a:pPr>
            <a:r>
              <a:rPr lang="en-US" sz="3200" b="1" dirty="0"/>
              <a:t>Recommender system </a:t>
            </a:r>
            <a:r>
              <a:rPr lang="en-US" sz="3200" dirty="0"/>
              <a:t>to suggest devices  &amp; repair centers based on online reviews  &amp; product specification</a:t>
            </a:r>
          </a:p>
          <a:p>
            <a:pPr marL="457200" indent="-457200">
              <a:buFontTx/>
              <a:buChar char="-"/>
            </a:pPr>
            <a:r>
              <a:rPr lang="en-US" sz="3200" b="1" dirty="0"/>
              <a:t>Web scraping </a:t>
            </a:r>
            <a:r>
              <a:rPr lang="en-US" sz="3200" dirty="0"/>
              <a:t>and </a:t>
            </a:r>
            <a:r>
              <a:rPr lang="en-US" sz="3200" b="1" dirty="0"/>
              <a:t>speech to text </a:t>
            </a:r>
            <a:r>
              <a:rPr lang="en-US" sz="3200" dirty="0"/>
              <a:t>system</a:t>
            </a:r>
            <a:r>
              <a:rPr lang="en-US" sz="3200" b="1" dirty="0"/>
              <a:t> </a:t>
            </a:r>
            <a:r>
              <a:rPr lang="en-US" sz="3200" dirty="0"/>
              <a:t>from video reviews to gather data </a:t>
            </a:r>
          </a:p>
        </p:txBody>
      </p:sp>
      <p:sp>
        <p:nvSpPr>
          <p:cNvPr id="7" name="Rectangle 6">
            <a:extLst>
              <a:ext uri="{FF2B5EF4-FFF2-40B4-BE49-F238E27FC236}">
                <a16:creationId xmlns:a16="http://schemas.microsoft.com/office/drawing/2014/main" id="{3F78A498-A5F1-24D4-6943-D9534F18549B}"/>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Research Objective</a:t>
            </a:r>
            <a:endParaRPr lang="en-US" sz="1400" b="1" dirty="0">
              <a:solidFill>
                <a:schemeClr val="tx1"/>
              </a:solidFill>
            </a:endParaRPr>
          </a:p>
        </p:txBody>
      </p:sp>
    </p:spTree>
    <p:extLst>
      <p:ext uri="{BB962C8B-B14F-4D97-AF65-F5344CB8AC3E}">
        <p14:creationId xmlns:p14="http://schemas.microsoft.com/office/powerpoint/2010/main" val="830954931"/>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10;&#10;Description automatically generated">
            <a:extLst>
              <a:ext uri="{FF2B5EF4-FFF2-40B4-BE49-F238E27FC236}">
                <a16:creationId xmlns:a16="http://schemas.microsoft.com/office/drawing/2014/main" id="{D0F80A6E-1CA1-1459-89B8-B3A49246D7EC}"/>
              </a:ext>
            </a:extLst>
          </p:cNvPr>
          <p:cNvPicPr>
            <a:picLocks noChangeAspect="1"/>
          </p:cNvPicPr>
          <p:nvPr/>
        </p:nvPicPr>
        <p:blipFill rotWithShape="1">
          <a:blip r:embed="rId2">
            <a:extLst>
              <a:ext uri="{28A0092B-C50C-407E-A947-70E740481C1C}">
                <a14:useLocalDpi xmlns:a14="http://schemas.microsoft.com/office/drawing/2010/main" val="0"/>
              </a:ext>
            </a:extLst>
          </a:blip>
          <a:srcRect b="4742"/>
          <a:stretch/>
        </p:blipFill>
        <p:spPr>
          <a:xfrm>
            <a:off x="6213947" y="1484784"/>
            <a:ext cx="5384800" cy="3667557"/>
          </a:xfrm>
          <a:prstGeom prst="rect">
            <a:avLst/>
          </a:prstGeom>
          <a:noFill/>
        </p:spPr>
      </p:pic>
      <p:sp>
        <p:nvSpPr>
          <p:cNvPr id="2" name="Title 1">
            <a:extLst>
              <a:ext uri="{FF2B5EF4-FFF2-40B4-BE49-F238E27FC236}">
                <a16:creationId xmlns:a16="http://schemas.microsoft.com/office/drawing/2014/main" id="{16D6A4BC-E8A7-BDDB-A059-AAA8DE59A2B0}"/>
              </a:ext>
            </a:extLst>
          </p:cNvPr>
          <p:cNvSpPr>
            <a:spLocks noGrp="1"/>
          </p:cNvSpPr>
          <p:nvPr>
            <p:ph type="title"/>
          </p:nvPr>
        </p:nvSpPr>
        <p:spPr>
          <a:xfrm>
            <a:off x="254000" y="188640"/>
            <a:ext cx="11684000" cy="792162"/>
          </a:xfrm>
        </p:spPr>
        <p:txBody>
          <a:bodyPr anchor="ctr">
            <a:normAutofit/>
          </a:bodyPr>
          <a:lstStyle/>
          <a:p>
            <a:r>
              <a:rPr lang="en-US" b="1" u="sng" dirty="0"/>
              <a:t>Commercialization</a:t>
            </a:r>
          </a:p>
        </p:txBody>
      </p:sp>
      <p:sp>
        <p:nvSpPr>
          <p:cNvPr id="3" name="Content Placeholder 2">
            <a:extLst>
              <a:ext uri="{FF2B5EF4-FFF2-40B4-BE49-F238E27FC236}">
                <a16:creationId xmlns:a16="http://schemas.microsoft.com/office/drawing/2014/main" id="{2102E067-E7A7-C79C-B823-21949DD0D493}"/>
              </a:ext>
            </a:extLst>
          </p:cNvPr>
          <p:cNvSpPr>
            <a:spLocks noGrp="1"/>
          </p:cNvSpPr>
          <p:nvPr>
            <p:ph sz="half" idx="1"/>
          </p:nvPr>
        </p:nvSpPr>
        <p:spPr>
          <a:xfrm>
            <a:off x="609599" y="1782775"/>
            <a:ext cx="5384800" cy="3484983"/>
          </a:xfrm>
        </p:spPr>
        <p:txBody>
          <a:bodyPr>
            <a:normAutofit fontScale="85000" lnSpcReduction="20000"/>
          </a:bodyPr>
          <a:lstStyle/>
          <a:p>
            <a:pPr algn="just"/>
            <a:r>
              <a:rPr lang="en-US" sz="3200" dirty="0"/>
              <a:t>It is initially proposed to commercialize this as a </a:t>
            </a:r>
            <a:r>
              <a:rPr lang="en-US" sz="3200" b="1" dirty="0"/>
              <a:t>standalone system.  </a:t>
            </a:r>
          </a:p>
          <a:p>
            <a:pPr marL="0" indent="0" algn="just">
              <a:buNone/>
            </a:pPr>
            <a:endParaRPr lang="en-US" sz="3200" b="1" dirty="0"/>
          </a:p>
          <a:p>
            <a:pPr algn="just"/>
            <a:r>
              <a:rPr lang="en-US" sz="3200" dirty="0"/>
              <a:t>Upon success expecting to </a:t>
            </a:r>
            <a:r>
              <a:rPr lang="en-US" sz="3200" b="1" dirty="0"/>
              <a:t>market the product </a:t>
            </a:r>
            <a:r>
              <a:rPr lang="en-US" sz="3200" dirty="0"/>
              <a:t>towards companies such as </a:t>
            </a:r>
            <a:r>
              <a:rPr lang="en-US" sz="3200" dirty="0" err="1"/>
              <a:t>Nanotek</a:t>
            </a:r>
            <a:r>
              <a:rPr lang="en-US" sz="3200" dirty="0"/>
              <a:t>, Barclays etc. which sells devices, repairs and so on.</a:t>
            </a:r>
          </a:p>
        </p:txBody>
      </p:sp>
      <p:sp>
        <p:nvSpPr>
          <p:cNvPr id="9" name="Rectangle 8">
            <a:extLst>
              <a:ext uri="{FF2B5EF4-FFF2-40B4-BE49-F238E27FC236}">
                <a16:creationId xmlns:a16="http://schemas.microsoft.com/office/drawing/2014/main" id="{1D657045-C6E7-7656-BC03-33B15F30C34A}"/>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Commercialization</a:t>
            </a:r>
            <a:endParaRPr lang="en-US" sz="1400" b="1" dirty="0">
              <a:solidFill>
                <a:schemeClr val="tx1"/>
              </a:solidFill>
            </a:endParaRPr>
          </a:p>
        </p:txBody>
      </p:sp>
    </p:spTree>
    <p:extLst>
      <p:ext uri="{BB962C8B-B14F-4D97-AF65-F5344CB8AC3E}">
        <p14:creationId xmlns:p14="http://schemas.microsoft.com/office/powerpoint/2010/main" val="3345604532"/>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4B3A3-825B-0126-514F-C4FFB7E50115}"/>
              </a:ext>
            </a:extLst>
          </p:cNvPr>
          <p:cNvSpPr>
            <a:spLocks noGrp="1"/>
          </p:cNvSpPr>
          <p:nvPr>
            <p:ph type="title"/>
          </p:nvPr>
        </p:nvSpPr>
        <p:spPr/>
        <p:txBody>
          <a:bodyPr/>
          <a:lstStyle/>
          <a:p>
            <a:r>
              <a:rPr lang="en-US" b="1" u="sng" dirty="0"/>
              <a:t>Gantt Chart</a:t>
            </a:r>
          </a:p>
        </p:txBody>
      </p:sp>
      <p:pic>
        <p:nvPicPr>
          <p:cNvPr id="8" name="Picture 7" descr="Chart&#10;&#10;Description automatically generated">
            <a:extLst>
              <a:ext uri="{FF2B5EF4-FFF2-40B4-BE49-F238E27FC236}">
                <a16:creationId xmlns:a16="http://schemas.microsoft.com/office/drawing/2014/main" id="{487B06F6-5C84-1697-4C8D-0EDC67D337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9616" y="1110427"/>
            <a:ext cx="6876256" cy="5157192"/>
          </a:xfrm>
          <a:prstGeom prst="rect">
            <a:avLst/>
          </a:prstGeom>
          <a:ln>
            <a:solidFill>
              <a:schemeClr val="accent1"/>
            </a:solidFill>
          </a:ln>
        </p:spPr>
      </p:pic>
      <p:sp>
        <p:nvSpPr>
          <p:cNvPr id="9" name="Rectangle 8">
            <a:extLst>
              <a:ext uri="{FF2B5EF4-FFF2-40B4-BE49-F238E27FC236}">
                <a16:creationId xmlns:a16="http://schemas.microsoft.com/office/drawing/2014/main" id="{5FBD27E8-AE5D-5413-7A78-97D20CF4D58F}"/>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Gantt Chart</a:t>
            </a:r>
          </a:p>
        </p:txBody>
      </p:sp>
    </p:spTree>
    <p:extLst>
      <p:ext uri="{BB962C8B-B14F-4D97-AF65-F5344CB8AC3E}">
        <p14:creationId xmlns:p14="http://schemas.microsoft.com/office/powerpoint/2010/main" val="3837977837"/>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ee vector salesman presenting charts">
            <a:extLst>
              <a:ext uri="{FF2B5EF4-FFF2-40B4-BE49-F238E27FC236}">
                <a16:creationId xmlns:a16="http://schemas.microsoft.com/office/drawing/2014/main" id="{D06DB0B2-8129-F453-FE67-137E58A9B2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9776" y="2132856"/>
            <a:ext cx="4222230" cy="42222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1482238-25C5-8EAE-D2C0-07C643C2686A}"/>
              </a:ext>
            </a:extLst>
          </p:cNvPr>
          <p:cNvSpPr>
            <a:spLocks noGrp="1"/>
          </p:cNvSpPr>
          <p:nvPr>
            <p:ph type="title"/>
          </p:nvPr>
        </p:nvSpPr>
        <p:spPr>
          <a:xfrm>
            <a:off x="304800" y="304800"/>
            <a:ext cx="11684000" cy="2908176"/>
          </a:xfrm>
        </p:spPr>
        <p:txBody>
          <a:bodyPr>
            <a:normAutofit/>
          </a:bodyPr>
          <a:lstStyle/>
          <a:p>
            <a:r>
              <a:rPr lang="en-US" sz="9600" b="1" dirty="0">
                <a:latin typeface="Bell MT" panose="02020503060305020303" pitchFamily="18" charset="0"/>
              </a:rPr>
              <a:t>Thank You!</a:t>
            </a:r>
          </a:p>
        </p:txBody>
      </p:sp>
    </p:spTree>
    <p:extLst>
      <p:ext uri="{BB962C8B-B14F-4D97-AF65-F5344CB8AC3E}">
        <p14:creationId xmlns:p14="http://schemas.microsoft.com/office/powerpoint/2010/main" val="126026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FFCB7-EC63-495B-9ED3-9E3A0892BB67}"/>
              </a:ext>
            </a:extLst>
          </p:cNvPr>
          <p:cNvSpPr>
            <a:spLocks noGrp="1"/>
          </p:cNvSpPr>
          <p:nvPr>
            <p:ph type="title"/>
          </p:nvPr>
        </p:nvSpPr>
        <p:spPr>
          <a:xfrm>
            <a:off x="254000" y="42526"/>
            <a:ext cx="11684000" cy="792162"/>
          </a:xfrm>
        </p:spPr>
        <p:txBody>
          <a:bodyPr anchor="ctr">
            <a:normAutofit/>
          </a:bodyPr>
          <a:lstStyle/>
          <a:p>
            <a:r>
              <a:rPr lang="en-US" b="1" u="sng" dirty="0"/>
              <a:t>Overall Diagram</a:t>
            </a:r>
          </a:p>
        </p:txBody>
      </p:sp>
      <p:pic>
        <p:nvPicPr>
          <p:cNvPr id="6" name="Picture 5" descr="Diagram&#10;&#10;Description automatically generated">
            <a:extLst>
              <a:ext uri="{FF2B5EF4-FFF2-40B4-BE49-F238E27FC236}">
                <a16:creationId xmlns:a16="http://schemas.microsoft.com/office/drawing/2014/main" id="{AE63B9CF-E4EB-B565-7C09-F1EA2DCB84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3791744" y="795675"/>
            <a:ext cx="4550758" cy="5369629"/>
          </a:xfrm>
          <a:prstGeom prst="rect">
            <a:avLst/>
          </a:prstGeom>
          <a:noFill/>
          <a:ln>
            <a:solidFill>
              <a:schemeClr val="tx1"/>
            </a:solidFill>
          </a:ln>
        </p:spPr>
      </p:pic>
      <p:sp>
        <p:nvSpPr>
          <p:cNvPr id="7" name="Rectangle 6">
            <a:extLst>
              <a:ext uri="{FF2B5EF4-FFF2-40B4-BE49-F238E27FC236}">
                <a16:creationId xmlns:a16="http://schemas.microsoft.com/office/drawing/2014/main" id="{FD4CDC7C-29F4-7BC1-DF22-EDA6FD97CDEC}"/>
              </a:ext>
            </a:extLst>
          </p:cNvPr>
          <p:cNvSpPr/>
          <p:nvPr/>
        </p:nvSpPr>
        <p:spPr>
          <a:xfrm>
            <a:off x="2279576" y="6237312"/>
            <a:ext cx="7632848" cy="681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CHAT-BOT SYSTEM FOR COMPUTERS, ACCESSORIES &amp; REPAIR CENTER RECOMMENDATION  </a:t>
            </a:r>
          </a:p>
          <a:p>
            <a:pPr algn="ctr"/>
            <a:r>
              <a:rPr lang="en-US" sz="1400" b="1" dirty="0">
                <a:solidFill>
                  <a:schemeClr val="tx1"/>
                </a:solidFill>
                <a:effectLst/>
                <a:latin typeface="Adobe Devanagari"/>
                <a:ea typeface="DengXian" panose="02010600030101010101" pitchFamily="2" charset="-122"/>
                <a:cs typeface="Mangal" panose="02040503050203030202" pitchFamily="18" charset="0"/>
              </a:rPr>
              <a:t>Overall Diagram</a:t>
            </a:r>
            <a:endParaRPr lang="en-US" sz="1400" b="1" dirty="0">
              <a:solidFill>
                <a:schemeClr val="tx1"/>
              </a:solidFill>
            </a:endParaRPr>
          </a:p>
        </p:txBody>
      </p:sp>
    </p:spTree>
    <p:extLst>
      <p:ext uri="{BB962C8B-B14F-4D97-AF65-F5344CB8AC3E}">
        <p14:creationId xmlns:p14="http://schemas.microsoft.com/office/powerpoint/2010/main" val="67935365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755AF9-6AEA-4BCA-A1A2-C57A58214B9E}"/>
              </a:ext>
            </a:extLst>
          </p:cNvPr>
          <p:cNvSpPr>
            <a:spLocks noGrp="1"/>
          </p:cNvSpPr>
          <p:nvPr>
            <p:ph type="title"/>
          </p:nvPr>
        </p:nvSpPr>
        <p:spPr>
          <a:xfrm>
            <a:off x="944084" y="4720111"/>
            <a:ext cx="10363200" cy="1362075"/>
          </a:xfrm>
        </p:spPr>
        <p:txBody>
          <a:bodyPr/>
          <a:lstStyle/>
          <a:p>
            <a:r>
              <a:rPr lang="en-US" dirty="0"/>
              <a:t>IT20225506 | Thirimanne S.U</a:t>
            </a:r>
          </a:p>
        </p:txBody>
      </p:sp>
      <p:sp>
        <p:nvSpPr>
          <p:cNvPr id="6" name="Text Placeholder 5">
            <a:extLst>
              <a:ext uri="{FF2B5EF4-FFF2-40B4-BE49-F238E27FC236}">
                <a16:creationId xmlns:a16="http://schemas.microsoft.com/office/drawing/2014/main" id="{07A91C59-28F0-4A9C-ACA2-19A536A0C380}"/>
              </a:ext>
            </a:extLst>
          </p:cNvPr>
          <p:cNvSpPr>
            <a:spLocks noGrp="1"/>
          </p:cNvSpPr>
          <p:nvPr>
            <p:ph type="body" idx="1"/>
          </p:nvPr>
        </p:nvSpPr>
        <p:spPr>
          <a:xfrm>
            <a:off x="963084" y="4231779"/>
            <a:ext cx="10363200" cy="1500187"/>
          </a:xfrm>
        </p:spPr>
        <p:txBody>
          <a:bodyPr/>
          <a:lstStyle/>
          <a:p>
            <a:r>
              <a:rPr lang="en-US" dirty="0">
                <a:effectLst/>
                <a:latin typeface="Arial" panose="020B0604020202020204" pitchFamily="34" charset="0"/>
              </a:rPr>
              <a:t>B.Sc. (Hons) Degree in Information Technology Specialized in Data Science</a:t>
            </a:r>
            <a:endParaRPr lang="en-US" dirty="0"/>
          </a:p>
        </p:txBody>
      </p:sp>
      <p:sp>
        <p:nvSpPr>
          <p:cNvPr id="4" name="Rectangle 3">
            <a:extLst>
              <a:ext uri="{FF2B5EF4-FFF2-40B4-BE49-F238E27FC236}">
                <a16:creationId xmlns:a16="http://schemas.microsoft.com/office/drawing/2014/main" id="{5FB98E66-DBD5-4B29-AC68-A58A70C64231}"/>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IT20225506</a:t>
            </a:r>
            <a:r>
              <a:rPr lang="en-US" sz="1800" dirty="0">
                <a:solidFill>
                  <a:schemeClr val="tx1"/>
                </a:solidFill>
              </a:rPr>
              <a:t>   |   THIRIMANNE S.U | TMP – 23 – 283</a:t>
            </a:r>
          </a:p>
        </p:txBody>
      </p:sp>
      <p:sp>
        <p:nvSpPr>
          <p:cNvPr id="3" name="TextBox 2">
            <a:extLst>
              <a:ext uri="{FF2B5EF4-FFF2-40B4-BE49-F238E27FC236}">
                <a16:creationId xmlns:a16="http://schemas.microsoft.com/office/drawing/2014/main" id="{6B49B885-FA6C-AA48-49B9-BD8D8017EBD3}"/>
              </a:ext>
            </a:extLst>
          </p:cNvPr>
          <p:cNvSpPr txBox="1"/>
          <p:nvPr/>
        </p:nvSpPr>
        <p:spPr>
          <a:xfrm>
            <a:off x="3047400" y="3292934"/>
            <a:ext cx="6094800" cy="369332"/>
          </a:xfrm>
          <a:prstGeom prst="rect">
            <a:avLst/>
          </a:prstGeom>
          <a:noFill/>
        </p:spPr>
        <p:txBody>
          <a:bodyPr wrap="square">
            <a:spAutoFit/>
          </a:bodyPr>
          <a:lstStyle/>
          <a:p>
            <a:endParaRPr lang="en-US" dirty="0">
              <a:effectLst/>
              <a:hlinkClick r:id="rId2"/>
            </a:endParaRPr>
          </a:p>
        </p:txBody>
      </p:sp>
      <p:pic>
        <p:nvPicPr>
          <p:cNvPr id="8" name="Picture 7" descr="A person in a suit and tie&#10;&#10;Description automatically generated with medium confidence">
            <a:extLst>
              <a:ext uri="{FF2B5EF4-FFF2-40B4-BE49-F238E27FC236}">
                <a16:creationId xmlns:a16="http://schemas.microsoft.com/office/drawing/2014/main" id="{55C933B1-900C-4458-C5BA-E3016E92071F}"/>
              </a:ext>
            </a:extLst>
          </p:cNvPr>
          <p:cNvPicPr>
            <a:picLocks noChangeAspect="1"/>
          </p:cNvPicPr>
          <p:nvPr/>
        </p:nvPicPr>
        <p:blipFill rotWithShape="1">
          <a:blip r:embed="rId3">
            <a:extLst>
              <a:ext uri="{28A0092B-C50C-407E-A947-70E740481C1C}">
                <a14:useLocalDpi xmlns:a14="http://schemas.microsoft.com/office/drawing/2010/main" val="0"/>
              </a:ext>
            </a:extLst>
          </a:blip>
          <a:srcRect t="5652" b="26992"/>
          <a:stretch/>
        </p:blipFill>
        <p:spPr>
          <a:xfrm>
            <a:off x="10128448" y="116632"/>
            <a:ext cx="1983326" cy="2376264"/>
          </a:xfrm>
          <a:prstGeom prst="rect">
            <a:avLst/>
          </a:prstGeom>
        </p:spPr>
      </p:pic>
    </p:spTree>
    <p:extLst>
      <p:ext uri="{BB962C8B-B14F-4D97-AF65-F5344CB8AC3E}">
        <p14:creationId xmlns:p14="http://schemas.microsoft.com/office/powerpoint/2010/main" val="21814099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ree vector focus abstract concept">
            <a:extLst>
              <a:ext uri="{FF2B5EF4-FFF2-40B4-BE49-F238E27FC236}">
                <a16:creationId xmlns:a16="http://schemas.microsoft.com/office/drawing/2014/main" id="{FF38A1B1-94F0-9F0C-C082-B1B5DEA56832}"/>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4943872" y="277872"/>
            <a:ext cx="6653733" cy="665373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8EF742-E428-D562-3173-34712D0FAB84}"/>
              </a:ext>
            </a:extLst>
          </p:cNvPr>
          <p:cNvSpPr>
            <a:spLocks noGrp="1"/>
          </p:cNvSpPr>
          <p:nvPr>
            <p:ph type="title"/>
          </p:nvPr>
        </p:nvSpPr>
        <p:spPr/>
        <p:txBody>
          <a:bodyPr/>
          <a:lstStyle/>
          <a:p>
            <a:r>
              <a:rPr lang="en-US" b="1" u="sng" dirty="0"/>
              <a:t>Objective</a:t>
            </a:r>
          </a:p>
        </p:txBody>
      </p:sp>
      <p:sp>
        <p:nvSpPr>
          <p:cNvPr id="3" name="Content Placeholder 2">
            <a:extLst>
              <a:ext uri="{FF2B5EF4-FFF2-40B4-BE49-F238E27FC236}">
                <a16:creationId xmlns:a16="http://schemas.microsoft.com/office/drawing/2014/main" id="{760F3765-0003-6567-7FCD-4B318EE41BC7}"/>
              </a:ext>
            </a:extLst>
          </p:cNvPr>
          <p:cNvSpPr>
            <a:spLocks noGrp="1"/>
          </p:cNvSpPr>
          <p:nvPr>
            <p:ph idx="1"/>
          </p:nvPr>
        </p:nvSpPr>
        <p:spPr>
          <a:xfrm>
            <a:off x="198617" y="1772816"/>
            <a:ext cx="11684000" cy="5181600"/>
          </a:xfrm>
        </p:spPr>
        <p:txBody>
          <a:bodyPr/>
          <a:lstStyle/>
          <a:p>
            <a:r>
              <a:rPr lang="en-US" b="1" dirty="0"/>
              <a:t>Specific Objective: </a:t>
            </a:r>
            <a:r>
              <a:rPr lang="en-US" dirty="0"/>
              <a:t>Objective of this component is to develop a Chat-Bot interface to identify user requirements. </a:t>
            </a:r>
          </a:p>
          <a:p>
            <a:pPr marL="0" indent="0">
              <a:buNone/>
            </a:pPr>
            <a:endParaRPr lang="en-US" dirty="0"/>
          </a:p>
          <a:p>
            <a:r>
              <a:rPr lang="en-US" b="1" dirty="0"/>
              <a:t>Sub Objectives:</a:t>
            </a:r>
          </a:p>
          <a:p>
            <a:pPr lvl="1"/>
            <a:r>
              <a:rPr lang="en-US" dirty="0"/>
              <a:t>Implement an interface for Chat-Bot system. </a:t>
            </a:r>
          </a:p>
          <a:p>
            <a:pPr lvl="1"/>
            <a:r>
              <a:rPr lang="en-US" dirty="0"/>
              <a:t>Identify specific keywords from the user query through NLP.</a:t>
            </a:r>
          </a:p>
          <a:p>
            <a:pPr lvl="1"/>
            <a:r>
              <a:rPr lang="en-US" dirty="0"/>
              <a:t>Modify Chat-Bot system in order to input images for image recognition system. </a:t>
            </a:r>
          </a:p>
        </p:txBody>
      </p:sp>
      <p:sp>
        <p:nvSpPr>
          <p:cNvPr id="4" name="Rectangle 3">
            <a:extLst>
              <a:ext uri="{FF2B5EF4-FFF2-40B4-BE49-F238E27FC236}">
                <a16:creationId xmlns:a16="http://schemas.microsoft.com/office/drawing/2014/main" id="{5DDDA1FC-9673-56B3-D64D-D783D5B76707}"/>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IT20225506</a:t>
            </a:r>
            <a:r>
              <a:rPr lang="en-US" sz="1800" dirty="0">
                <a:solidFill>
                  <a:schemeClr val="tx1"/>
                </a:solidFill>
              </a:rPr>
              <a:t>   |   THIRIMANNE S.U|  TMP – 23 – 283</a:t>
            </a:r>
          </a:p>
        </p:txBody>
      </p:sp>
    </p:spTree>
    <p:extLst>
      <p:ext uri="{BB962C8B-B14F-4D97-AF65-F5344CB8AC3E}">
        <p14:creationId xmlns:p14="http://schemas.microsoft.com/office/powerpoint/2010/main" val="646777816"/>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4C713-55F3-C98D-4F87-0238FB18019C}"/>
              </a:ext>
            </a:extLst>
          </p:cNvPr>
          <p:cNvSpPr>
            <a:spLocks noGrp="1"/>
          </p:cNvSpPr>
          <p:nvPr>
            <p:ph type="title"/>
          </p:nvPr>
        </p:nvSpPr>
        <p:spPr/>
        <p:txBody>
          <a:bodyPr/>
          <a:lstStyle/>
          <a:p>
            <a:r>
              <a:rPr lang="en-US" b="1" u="sng" dirty="0"/>
              <a:t>Methodology</a:t>
            </a:r>
          </a:p>
        </p:txBody>
      </p:sp>
      <p:sp>
        <p:nvSpPr>
          <p:cNvPr id="4" name="Rectangle 3">
            <a:extLst>
              <a:ext uri="{FF2B5EF4-FFF2-40B4-BE49-F238E27FC236}">
                <a16:creationId xmlns:a16="http://schemas.microsoft.com/office/drawing/2014/main" id="{2AFDAEB9-08C3-CD3D-FEEC-4F2713C956D9}"/>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IT20225506</a:t>
            </a:r>
            <a:r>
              <a:rPr lang="en-US" sz="1800" dirty="0">
                <a:solidFill>
                  <a:schemeClr val="tx1"/>
                </a:solidFill>
              </a:rPr>
              <a:t>   |   THIRIMANNE S.U | TMP – 23 – 283</a:t>
            </a:r>
          </a:p>
        </p:txBody>
      </p:sp>
      <p:pic>
        <p:nvPicPr>
          <p:cNvPr id="15" name="Picture 14" descr="Diagram&#10;&#10;Description automatically generated">
            <a:extLst>
              <a:ext uri="{FF2B5EF4-FFF2-40B4-BE49-F238E27FC236}">
                <a16:creationId xmlns:a16="http://schemas.microsoft.com/office/drawing/2014/main" id="{9B3E869D-90C0-81AC-A198-634A1BD12CCA}"/>
              </a:ext>
            </a:extLst>
          </p:cNvPr>
          <p:cNvPicPr>
            <a:picLocks noChangeAspect="1"/>
          </p:cNvPicPr>
          <p:nvPr/>
        </p:nvPicPr>
        <p:blipFill rotWithShape="1">
          <a:blip r:embed="rId2">
            <a:extLst>
              <a:ext uri="{28A0092B-C50C-407E-A947-70E740481C1C}">
                <a14:useLocalDpi xmlns:a14="http://schemas.microsoft.com/office/drawing/2010/main" val="0"/>
              </a:ext>
            </a:extLst>
          </a:blip>
          <a:srcRect t="20601" b="26900"/>
          <a:stretch/>
        </p:blipFill>
        <p:spPr>
          <a:xfrm>
            <a:off x="316376" y="1377011"/>
            <a:ext cx="11612272" cy="4572269"/>
          </a:xfrm>
          <a:prstGeom prst="rect">
            <a:avLst/>
          </a:prstGeom>
        </p:spPr>
      </p:pic>
    </p:spTree>
    <p:extLst>
      <p:ext uri="{BB962C8B-B14F-4D97-AF65-F5344CB8AC3E}">
        <p14:creationId xmlns:p14="http://schemas.microsoft.com/office/powerpoint/2010/main" val="2353955274"/>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AFDAEB9-08C3-CD3D-FEEC-4F2713C956D9}"/>
              </a:ext>
            </a:extLst>
          </p:cNvPr>
          <p:cNvSpPr/>
          <p:nvPr/>
        </p:nvSpPr>
        <p:spPr>
          <a:xfrm>
            <a:off x="2632435" y="6492874"/>
            <a:ext cx="6816365" cy="365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rPr>
              <a:t>IT20225506</a:t>
            </a:r>
            <a:r>
              <a:rPr lang="en-US" sz="1800" dirty="0">
                <a:solidFill>
                  <a:schemeClr val="tx1"/>
                </a:solidFill>
              </a:rPr>
              <a:t>   |   THIRIMANNE S.U | TMP – 23 – 283</a:t>
            </a:r>
          </a:p>
        </p:txBody>
      </p:sp>
      <p:pic>
        <p:nvPicPr>
          <p:cNvPr id="5" name="Picture 4" descr="A screenshot of a chat&#10;&#10;Description automatically generated">
            <a:extLst>
              <a:ext uri="{FF2B5EF4-FFF2-40B4-BE49-F238E27FC236}">
                <a16:creationId xmlns:a16="http://schemas.microsoft.com/office/drawing/2014/main" id="{85CF30E3-F572-E4BA-954F-7491FD6BD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28" y="1393762"/>
            <a:ext cx="2837064" cy="3984539"/>
          </a:xfrm>
          <a:prstGeom prst="rect">
            <a:avLst/>
          </a:prstGeom>
        </p:spPr>
      </p:pic>
      <p:pic>
        <p:nvPicPr>
          <p:cNvPr id="7" name="Picture 6" descr="A screenshot of a chat&#10;&#10;Description automatically generated with medium confidence">
            <a:extLst>
              <a:ext uri="{FF2B5EF4-FFF2-40B4-BE49-F238E27FC236}">
                <a16:creationId xmlns:a16="http://schemas.microsoft.com/office/drawing/2014/main" id="{F678A904-FB23-4C6F-22D7-327D2514F8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692" y="260648"/>
            <a:ext cx="2494053" cy="2883226"/>
          </a:xfrm>
          <a:prstGeom prst="rect">
            <a:avLst/>
          </a:prstGeom>
          <a:ln>
            <a:solidFill>
              <a:schemeClr val="tx1">
                <a:lumMod val="95000"/>
                <a:lumOff val="5000"/>
              </a:schemeClr>
            </a:solidFill>
          </a:ln>
        </p:spPr>
      </p:pic>
      <p:pic>
        <p:nvPicPr>
          <p:cNvPr id="9" name="Picture 8" descr="A picture containing text, screenshot, font&#10;&#10;Description automatically generated">
            <a:extLst>
              <a:ext uri="{FF2B5EF4-FFF2-40B4-BE49-F238E27FC236}">
                <a16:creationId xmlns:a16="http://schemas.microsoft.com/office/drawing/2014/main" id="{CA865F50-EFBB-29CF-989C-AA64630E1F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3946" y="176807"/>
            <a:ext cx="2961362" cy="2980781"/>
          </a:xfrm>
          <a:prstGeom prst="rect">
            <a:avLst/>
          </a:prstGeom>
          <a:ln>
            <a:solidFill>
              <a:schemeClr val="tx1">
                <a:lumMod val="95000"/>
                <a:lumOff val="5000"/>
              </a:schemeClr>
            </a:solidFill>
          </a:ln>
        </p:spPr>
      </p:pic>
      <p:pic>
        <p:nvPicPr>
          <p:cNvPr id="11" name="Picture 10" descr="A screenshot of a chat&#10;&#10;Description automatically generated with medium confidence">
            <a:extLst>
              <a:ext uri="{FF2B5EF4-FFF2-40B4-BE49-F238E27FC236}">
                <a16:creationId xmlns:a16="http://schemas.microsoft.com/office/drawing/2014/main" id="{E3DB5D8E-F524-2E05-F05B-67BEFCE7DD97}"/>
              </a:ext>
            </a:extLst>
          </p:cNvPr>
          <p:cNvPicPr>
            <a:picLocks noChangeAspect="1"/>
          </p:cNvPicPr>
          <p:nvPr/>
        </p:nvPicPr>
        <p:blipFill rotWithShape="1">
          <a:blip r:embed="rId5">
            <a:extLst>
              <a:ext uri="{28A0092B-C50C-407E-A947-70E740481C1C}">
                <a14:useLocalDpi xmlns:a14="http://schemas.microsoft.com/office/drawing/2010/main" val="0"/>
              </a:ext>
            </a:extLst>
          </a:blip>
          <a:srcRect r="18376"/>
          <a:stretch/>
        </p:blipFill>
        <p:spPr>
          <a:xfrm>
            <a:off x="9275204" y="176807"/>
            <a:ext cx="2837064" cy="3027148"/>
          </a:xfrm>
          <a:prstGeom prst="rect">
            <a:avLst/>
          </a:prstGeom>
          <a:ln>
            <a:solidFill>
              <a:schemeClr val="tx1">
                <a:lumMod val="95000"/>
                <a:lumOff val="5000"/>
              </a:schemeClr>
            </a:solidFill>
          </a:ln>
        </p:spPr>
      </p:pic>
      <p:pic>
        <p:nvPicPr>
          <p:cNvPr id="16" name="Graphic 15" descr="Line arrow: Counter-clockwise curve with solid fill">
            <a:extLst>
              <a:ext uri="{FF2B5EF4-FFF2-40B4-BE49-F238E27FC236}">
                <a16:creationId xmlns:a16="http://schemas.microsoft.com/office/drawing/2014/main" id="{17AC9941-BB16-2A4E-5519-682A29F718D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3290921" flipV="1">
            <a:off x="1963703" y="437644"/>
            <a:ext cx="914400" cy="914400"/>
          </a:xfrm>
          <a:prstGeom prst="rect">
            <a:avLst/>
          </a:prstGeom>
        </p:spPr>
      </p:pic>
      <p:pic>
        <p:nvPicPr>
          <p:cNvPr id="18" name="Picture 17" descr="A picture containing text, screenshot, font&#10;&#10;Description automatically generated">
            <a:extLst>
              <a:ext uri="{FF2B5EF4-FFF2-40B4-BE49-F238E27FC236}">
                <a16:creationId xmlns:a16="http://schemas.microsoft.com/office/drawing/2014/main" id="{20B3D8F9-B5AA-094B-5837-41B3CD55F3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49819" y="3405405"/>
            <a:ext cx="2615787" cy="2980781"/>
          </a:xfrm>
          <a:prstGeom prst="rect">
            <a:avLst/>
          </a:prstGeom>
          <a:ln>
            <a:solidFill>
              <a:schemeClr val="tx1">
                <a:lumMod val="95000"/>
                <a:lumOff val="5000"/>
              </a:schemeClr>
            </a:solidFill>
          </a:ln>
        </p:spPr>
      </p:pic>
      <p:pic>
        <p:nvPicPr>
          <p:cNvPr id="19" name="Graphic 18" descr="Line arrow: Counter-clockwise curve with solid fill">
            <a:extLst>
              <a:ext uri="{FF2B5EF4-FFF2-40B4-BE49-F238E27FC236}">
                <a16:creationId xmlns:a16="http://schemas.microsoft.com/office/drawing/2014/main" id="{AAB04C4A-76F8-9B1E-7FF5-E65724C5FB9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8309079">
            <a:off x="3072575" y="4921100"/>
            <a:ext cx="914400" cy="914400"/>
          </a:xfrm>
          <a:prstGeom prst="rect">
            <a:avLst/>
          </a:prstGeom>
        </p:spPr>
      </p:pic>
    </p:spTree>
    <p:extLst>
      <p:ext uri="{BB962C8B-B14F-4D97-AF65-F5344CB8AC3E}">
        <p14:creationId xmlns:p14="http://schemas.microsoft.com/office/powerpoint/2010/main" val="478143087"/>
      </p:ext>
    </p:extLst>
  </p:cSld>
  <p:clrMapOvr>
    <a:masterClrMapping/>
  </p:clrMapOvr>
  <p:transition spd="slow">
    <p:wipe/>
  </p:transition>
</p:sld>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D08376A6-FCE2-4A8E-BFFF-11B69BD93976}" vid="{0A5F165D-9E14-4628-BA29-A51D7051FD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D4FF63888C64439862580733F918E7" ma:contentTypeVersion="13" ma:contentTypeDescription="Create a new document." ma:contentTypeScope="" ma:versionID="1d29baed2768ad00094ac1e8957e416f">
  <xsd:schema xmlns:xsd="http://www.w3.org/2001/XMLSchema" xmlns:xs="http://www.w3.org/2001/XMLSchema" xmlns:p="http://schemas.microsoft.com/office/2006/metadata/properties" xmlns:ns2="8faef53a-d342-4d90-a56c-b993878449d2" xmlns:ns3="db72c12f-87a4-44ab-bbc5-4cc8306b158a" targetNamespace="http://schemas.microsoft.com/office/2006/metadata/properties" ma:root="true" ma:fieldsID="009eb26f263e997fd1f38e050e18b092" ns2:_="" ns3:_="">
    <xsd:import namespace="8faef53a-d342-4d90-a56c-b993878449d2"/>
    <xsd:import namespace="db72c12f-87a4-44ab-bbc5-4cc8306b158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aef53a-d342-4d90-a56c-b993878449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7c8a686f-bba2-44f2-819b-edf0b3003fbd"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descriptio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72c12f-87a4-44ab-bbc5-4cc8306b158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4a90b710-f748-4220-b362-4102ae550bf9}" ma:internalName="TaxCatchAll" ma:showField="CatchAllData" ma:web="db72c12f-87a4-44ab-bbc5-4cc8306b15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faef53a-d342-4d90-a56c-b993878449d2">
      <Terms xmlns="http://schemas.microsoft.com/office/infopath/2007/PartnerControls"/>
    </lcf76f155ced4ddcb4097134ff3c332f>
    <TaxCatchAll xmlns="db72c12f-87a4-44ab-bbc5-4cc8306b158a"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6C721EC-1892-4F73-9C74-077EC6F061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aef53a-d342-4d90-a56c-b993878449d2"/>
    <ds:schemaRef ds:uri="db72c12f-87a4-44ab-bbc5-4cc8306b15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285E892-40B5-42F8-B8E2-0A9AAB6CCC29}">
  <ds:schemaRefs>
    <ds:schemaRef ds:uri="http://schemas.microsoft.com/office/2006/metadata/properties"/>
    <ds:schemaRef ds:uri="http://schemas.microsoft.com/office/infopath/2007/PartnerControls"/>
    <ds:schemaRef ds:uri="8faef53a-d342-4d90-a56c-b993878449d2"/>
    <ds:schemaRef ds:uri="db72c12f-87a4-44ab-bbc5-4cc8306b158a"/>
  </ds:schemaRefs>
</ds:datastoreItem>
</file>

<file path=customXml/itemProps3.xml><?xml version="1.0" encoding="utf-8"?>
<ds:datastoreItem xmlns:ds="http://schemas.openxmlformats.org/officeDocument/2006/customXml" ds:itemID="{B72E92A2-4B78-42EB-ABAC-107A5B1608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Presentation1 (2)</Template>
  <TotalTime>1342</TotalTime>
  <Words>3228</Words>
  <Application>Microsoft Office PowerPoint</Application>
  <PresentationFormat>Widescreen</PresentationFormat>
  <Paragraphs>340</Paragraphs>
  <Slides>42</Slides>
  <Notes>20</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CHAT-BOT SYSTEM FOR COMPUTERS, ACCESSORIES &amp; REPAIR CENTER RECOMMENDATION</vt:lpstr>
      <vt:lpstr>Research Problem</vt:lpstr>
      <vt:lpstr>Research Objective</vt:lpstr>
      <vt:lpstr>Research Objective</vt:lpstr>
      <vt:lpstr>Overall Diagram</vt:lpstr>
      <vt:lpstr>IT20225506 | Thirimanne S.U</vt:lpstr>
      <vt:lpstr>Objective</vt:lpstr>
      <vt:lpstr>Methodology</vt:lpstr>
      <vt:lpstr>PowerPoint Presentation</vt:lpstr>
      <vt:lpstr>Future Work</vt:lpstr>
      <vt:lpstr>M.U. Amanullath | IT20155520</vt:lpstr>
      <vt:lpstr>Research Question </vt:lpstr>
      <vt:lpstr>Research Gap </vt:lpstr>
      <vt:lpstr>Specific Objectives </vt:lpstr>
      <vt:lpstr>Sub Objectives </vt:lpstr>
      <vt:lpstr>Methodology</vt:lpstr>
      <vt:lpstr>Methodology</vt:lpstr>
      <vt:lpstr>Tools and Techniques</vt:lpstr>
      <vt:lpstr>Requirements</vt:lpstr>
      <vt:lpstr>Work Breakdown Structure</vt:lpstr>
      <vt:lpstr>REFERENCES</vt:lpstr>
      <vt:lpstr>IT20237554  | Rathnaweera r.p.w.g</vt:lpstr>
      <vt:lpstr>Specific and Sub Objectives </vt:lpstr>
      <vt:lpstr>Specific and Sub Objectives </vt:lpstr>
      <vt:lpstr>Methodology</vt:lpstr>
      <vt:lpstr>PowerPoint Presentation</vt:lpstr>
      <vt:lpstr>Functional Requirements</vt:lpstr>
      <vt:lpstr>Non-Functional Requirements</vt:lpstr>
      <vt:lpstr>Work Breakdown Structure</vt:lpstr>
      <vt:lpstr>References</vt:lpstr>
      <vt:lpstr>IT20125998 | h.a.m sENADHEERA</vt:lpstr>
      <vt:lpstr>Background </vt:lpstr>
      <vt:lpstr>Research Gap </vt:lpstr>
      <vt:lpstr>Research Problem </vt:lpstr>
      <vt:lpstr>Specific Objective &amp; Sub objectives</vt:lpstr>
      <vt:lpstr>Component diagram</vt:lpstr>
      <vt:lpstr>Tools &amp; Technologies to be used</vt:lpstr>
      <vt:lpstr>Work Breakdown Structure (WBS)</vt:lpstr>
      <vt:lpstr>References</vt:lpstr>
      <vt:lpstr>Commercialization</vt:lpstr>
      <vt:lpstr>Gantt Chart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 SYSTEM FOR COMPUTERS, ACCESSORIES &amp; REPAIR CENTER RECOMMENDATION</dc:title>
  <dc:creator>Shanila Thirimanne</dc:creator>
  <cp:lastModifiedBy>Thirimanne S.U. it20225506</cp:lastModifiedBy>
  <cp:revision>120</cp:revision>
  <dcterms:created xsi:type="dcterms:W3CDTF">2023-03-26T12:04:10Z</dcterms:created>
  <dcterms:modified xsi:type="dcterms:W3CDTF">2023-09-03T16:32:49Z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0x010100F5D4FF63888C64439862580733F918E7</vt:lpwstr>
  </property>
  <property fmtid="{D5CDD505-2E9C-101B-9397-08002B2CF9AE}" pid="3" name="MediaServiceImageTags">
    <vt:lpwstr/>
  </property>
</Properties>
</file>

<file path=docProps/thumbnail.jpeg>
</file>